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 showSpecialPlsOnTitleSld="0">
  <p:sldMasterIdLst>
    <p:sldMasterId id="2147483657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01B5C74-5F08-4A35-9C14-712EB53264D9}">
  <a:tblStyle styleId="{201B5C74-5F08-4A35-9C14-712EB53264D9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23D8B2F1-B769-4AB2-B2BA-B7CBD1606092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slide" Target="slides/slide31.xml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39" Type="http://schemas.openxmlformats.org/officeDocument/2006/relationships/slide" Target="slides/slide33.xml"/><Relationship Id="rId16" Type="http://schemas.openxmlformats.org/officeDocument/2006/relationships/slide" Target="slides/slide10.xml"/><Relationship Id="rId38" Type="http://schemas.openxmlformats.org/officeDocument/2006/relationships/slide" Target="slides/slide32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Cody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a0ce55c2bd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2a0ce55c2bd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Zack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a0ce55c2bd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2a0ce55c2bd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Zack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62a6dad9e5_2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262a6dad9e5_2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Zack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628c54177b_1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2628c54177b_1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Zack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bcc4d915f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2bcc4d915f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Locke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bcc4d915f9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2bcc4d915f9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Locke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bcc4d915f9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2bcc4d915f9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Locke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28e4b8f1976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28e4b8f1976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Locke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2bbb8772bff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2bbb8772bff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Locke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2bbb8772bff_0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2bbb8772bff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Locke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2a03bab39d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2a03bab39d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Cody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2bbb8772bff_0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2bbb8772bff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Avery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2bbb8772bff_0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2bbb8772bff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Avery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2bbb8772bff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2bbb8772bff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Avery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2bce8fadf24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2bce8fadf24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Avery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2628c54177b_1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2628c54177b_1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Avery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2628ecb661f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2628ecb661f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Michael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2bc10f0bb2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2bc10f0bb2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Michael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28e4b8f1976_1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28e4b8f1976_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Michael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bcec428607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2bcec428607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Locke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2628ecb661f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2628ecb661f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Michael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628c54177b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2628c54177b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Cody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2628ecb661f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2628ecb661f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Michael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2628ecb661f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2628ecb661f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Michael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2628ecb661f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2628ecb661f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2628ecb661f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2628ecb661f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628c54177b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2628c54177b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Cody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8e4b8f1976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28e4b8f1976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Travis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628c54177b_2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2628c54177b_2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Travis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a0ce55c2bd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2a0ce55c2bd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Travis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628c54177b_2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2628c54177b_2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Travis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a0ce55c2bd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2a0ce55c2bd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Zack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Relationship Id="rId3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cademicBdlg.jpg" id="15" name="Google Shape;15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98344" y="155321"/>
            <a:ext cx="8747310" cy="4840245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2"/>
          <p:cNvSpPr/>
          <p:nvPr/>
        </p:nvSpPr>
        <p:spPr>
          <a:xfrm>
            <a:off x="198344" y="2028976"/>
            <a:ext cx="89100" cy="10287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7;p2"/>
          <p:cNvSpPr/>
          <p:nvPr/>
        </p:nvSpPr>
        <p:spPr>
          <a:xfrm>
            <a:off x="8856502" y="2028976"/>
            <a:ext cx="89100" cy="10287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8;p2"/>
          <p:cNvSpPr txBox="1"/>
          <p:nvPr>
            <p:ph type="ctrTitle"/>
          </p:nvPr>
        </p:nvSpPr>
        <p:spPr>
          <a:xfrm>
            <a:off x="685800" y="2020492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300"/>
              <a:buFont typeface="Arial"/>
              <a:buNone/>
              <a:defRPr b="0" sz="5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" type="subTitle"/>
          </p:nvPr>
        </p:nvSpPr>
        <p:spPr>
          <a:xfrm>
            <a:off x="1371600" y="3176543"/>
            <a:ext cx="6400800" cy="8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ctr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i="1" sz="21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1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0" name="Google Shape;20;p2"/>
          <p:cNvSpPr txBox="1"/>
          <p:nvPr>
            <p:ph idx="10" type="dt"/>
          </p:nvPr>
        </p:nvSpPr>
        <p:spPr>
          <a:xfrm>
            <a:off x="457200" y="4767265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1" name="Google Shape;21;p2"/>
          <p:cNvSpPr txBox="1"/>
          <p:nvPr>
            <p:ph idx="11" type="ftr"/>
          </p:nvPr>
        </p:nvSpPr>
        <p:spPr>
          <a:xfrm>
            <a:off x="3124200" y="4767265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2" name="Google Shape;22;p2"/>
          <p:cNvSpPr txBox="1"/>
          <p:nvPr>
            <p:ph idx="12" type="sldNum"/>
          </p:nvPr>
        </p:nvSpPr>
        <p:spPr>
          <a:xfrm>
            <a:off x="6553200" y="4767265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3" name="Google Shape;23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35832" y="614549"/>
            <a:ext cx="672336" cy="5524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3"/>
          <p:cNvSpPr txBox="1"/>
          <p:nvPr>
            <p:ph type="title"/>
          </p:nvPr>
        </p:nvSpPr>
        <p:spPr>
          <a:xfrm>
            <a:off x="482600" y="76201"/>
            <a:ext cx="5765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" name="Google Shape;26;p3"/>
          <p:cNvSpPr txBox="1"/>
          <p:nvPr>
            <p:ph idx="1" type="body"/>
          </p:nvPr>
        </p:nvSpPr>
        <p:spPr>
          <a:xfrm>
            <a:off x="457200" y="1109133"/>
            <a:ext cx="8229600" cy="34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2400"/>
              <a:buNone/>
              <a:defRPr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2100"/>
              <a:buNone/>
              <a:defRPr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l"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800"/>
              <a:buNone/>
              <a:defRPr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l"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500"/>
              <a:buNone/>
              <a:defRPr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l"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500"/>
              <a:buNone/>
              <a:defRPr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7" name="Google Shape;27;p3"/>
          <p:cNvSpPr txBox="1"/>
          <p:nvPr>
            <p:ph idx="10" type="dt"/>
          </p:nvPr>
        </p:nvSpPr>
        <p:spPr>
          <a:xfrm>
            <a:off x="457200" y="4767265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" name="Google Shape;28;p3"/>
          <p:cNvSpPr txBox="1"/>
          <p:nvPr>
            <p:ph idx="11" type="ftr"/>
          </p:nvPr>
        </p:nvSpPr>
        <p:spPr>
          <a:xfrm>
            <a:off x="3124200" y="4767265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" name="Google Shape;29;p3"/>
          <p:cNvSpPr txBox="1"/>
          <p:nvPr>
            <p:ph idx="12" type="sldNum"/>
          </p:nvPr>
        </p:nvSpPr>
        <p:spPr>
          <a:xfrm>
            <a:off x="6553200" y="4767265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SCwall.psd" id="31" name="Google Shape;31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94954" y="156028"/>
            <a:ext cx="8754094" cy="4831443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4"/>
          <p:cNvSpPr/>
          <p:nvPr/>
        </p:nvSpPr>
        <p:spPr>
          <a:xfrm>
            <a:off x="795353" y="1570075"/>
            <a:ext cx="7553400" cy="2003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33;p4"/>
          <p:cNvSpPr/>
          <p:nvPr/>
        </p:nvSpPr>
        <p:spPr>
          <a:xfrm>
            <a:off x="795353" y="2057193"/>
            <a:ext cx="96000" cy="10287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34;p4"/>
          <p:cNvSpPr/>
          <p:nvPr/>
        </p:nvSpPr>
        <p:spPr>
          <a:xfrm>
            <a:off x="8252636" y="2068667"/>
            <a:ext cx="96000" cy="10287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Google Shape;35;p4"/>
          <p:cNvSpPr txBox="1"/>
          <p:nvPr>
            <p:ph idx="10" type="dt"/>
          </p:nvPr>
        </p:nvSpPr>
        <p:spPr>
          <a:xfrm>
            <a:off x="457200" y="4767265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3124200" y="4767265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2" type="sldNum"/>
          </p:nvPr>
        </p:nvSpPr>
        <p:spPr>
          <a:xfrm>
            <a:off x="6553200" y="4767265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" name="Google Shape;38;p4"/>
          <p:cNvSpPr txBox="1"/>
          <p:nvPr>
            <p:ph type="title"/>
          </p:nvPr>
        </p:nvSpPr>
        <p:spPr>
          <a:xfrm>
            <a:off x="1124712" y="2154392"/>
            <a:ext cx="6894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500000"/>
              </a:buClr>
              <a:buSzPts val="3600"/>
              <a:buFont typeface="Arial"/>
              <a:buNone/>
              <a:defRPr b="0" i="0" sz="3600">
                <a:solidFill>
                  <a:srgbClr val="5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pic>
        <p:nvPicPr>
          <p:cNvPr descr="TAM-LogoBox.png" id="39" name="Google Shape;39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83351" y="1068447"/>
            <a:ext cx="977298" cy="9772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5"/>
          <p:cNvSpPr txBox="1"/>
          <p:nvPr>
            <p:ph type="title"/>
          </p:nvPr>
        </p:nvSpPr>
        <p:spPr>
          <a:xfrm>
            <a:off x="722313" y="3305177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sz="3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 sz="11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 sz="11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 sz="11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 sz="11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 sz="11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 sz="11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457200" y="4767265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1" type="ftr"/>
          </p:nvPr>
        </p:nvSpPr>
        <p:spPr>
          <a:xfrm>
            <a:off x="3124200" y="4767265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5" name="Google Shape;45;p5"/>
          <p:cNvSpPr txBox="1"/>
          <p:nvPr>
            <p:ph idx="12" type="sldNum"/>
          </p:nvPr>
        </p:nvSpPr>
        <p:spPr>
          <a:xfrm>
            <a:off x="6553200" y="4767265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6"/>
          <p:cNvSpPr txBox="1"/>
          <p:nvPr>
            <p:ph type="title"/>
          </p:nvPr>
        </p:nvSpPr>
        <p:spPr>
          <a:xfrm>
            <a:off x="457200" y="79107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1" type="body"/>
          </p:nvPr>
        </p:nvSpPr>
        <p:spPr>
          <a:xfrm>
            <a:off x="457200" y="1720517"/>
            <a:ext cx="4038600" cy="28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1pPr>
            <a:lvl2pPr indent="-3429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2pPr>
            <a:lvl3pPr indent="-323850" lvl="2" marL="1371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3pPr>
            <a:lvl4pPr indent="-317500" lvl="3" marL="1828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sz="1400"/>
            </a:lvl4pPr>
            <a:lvl5pPr indent="-317500" lvl="4" marL="22860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 sz="1400"/>
            </a:lvl5pPr>
            <a:lvl6pPr indent="-317500" lvl="5" marL="2743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6pPr>
            <a:lvl7pPr indent="-317500" lvl="6" marL="3200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7pPr>
            <a:lvl8pPr indent="-317500" lvl="7" marL="3657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8pPr>
            <a:lvl9pPr indent="-317500" lvl="8" marL="4114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9pPr>
          </a:lstStyle>
          <a:p/>
        </p:txBody>
      </p:sp>
      <p:sp>
        <p:nvSpPr>
          <p:cNvPr id="49" name="Google Shape;49;p6"/>
          <p:cNvSpPr txBox="1"/>
          <p:nvPr>
            <p:ph idx="2" type="body"/>
          </p:nvPr>
        </p:nvSpPr>
        <p:spPr>
          <a:xfrm>
            <a:off x="4648200" y="1720517"/>
            <a:ext cx="4038600" cy="28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1pPr>
            <a:lvl2pPr indent="-3429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2pPr>
            <a:lvl3pPr indent="-323850" lvl="2" marL="1371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3pPr>
            <a:lvl4pPr indent="-317500" lvl="3" marL="1828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sz="1400"/>
            </a:lvl4pPr>
            <a:lvl5pPr indent="-317500" lvl="4" marL="22860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 sz="1400"/>
            </a:lvl5pPr>
            <a:lvl6pPr indent="-317500" lvl="5" marL="2743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6pPr>
            <a:lvl7pPr indent="-317500" lvl="6" marL="3200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7pPr>
            <a:lvl8pPr indent="-317500" lvl="7" marL="3657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8pPr>
            <a:lvl9pPr indent="-317500" lvl="8" marL="4114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457200" y="4767265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1" type="ftr"/>
          </p:nvPr>
        </p:nvSpPr>
        <p:spPr>
          <a:xfrm>
            <a:off x="3124200" y="4767265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2" name="Google Shape;52;p6"/>
          <p:cNvSpPr txBox="1"/>
          <p:nvPr>
            <p:ph idx="12" type="sldNum"/>
          </p:nvPr>
        </p:nvSpPr>
        <p:spPr>
          <a:xfrm>
            <a:off x="6553200" y="4767265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7"/>
          <p:cNvSpPr txBox="1"/>
          <p:nvPr>
            <p:ph type="title"/>
          </p:nvPr>
        </p:nvSpPr>
        <p:spPr>
          <a:xfrm>
            <a:off x="457200" y="72502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" type="body"/>
          </p:nvPr>
        </p:nvSpPr>
        <p:spPr>
          <a:xfrm>
            <a:off x="457200" y="1730324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56" name="Google Shape;56;p7"/>
          <p:cNvSpPr txBox="1"/>
          <p:nvPr>
            <p:ph idx="2" type="body"/>
          </p:nvPr>
        </p:nvSpPr>
        <p:spPr>
          <a:xfrm>
            <a:off x="457200" y="2210146"/>
            <a:ext cx="4040100" cy="23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42900" lvl="0" marL="457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1pPr>
            <a:lvl2pPr indent="-323850" lvl="1" marL="914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–"/>
              <a:defRPr sz="1500"/>
            </a:lvl2pPr>
            <a:lvl3pPr indent="-317500" lvl="2" marL="1371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3pPr>
            <a:lvl4pPr indent="-3048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4pPr>
            <a:lvl5pPr indent="-3048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»"/>
              <a:defRPr sz="1200"/>
            </a:lvl5pPr>
            <a:lvl6pPr indent="-3048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6pPr>
            <a:lvl7pPr indent="-3048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7pPr>
            <a:lvl8pPr indent="-3048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8pPr>
            <a:lvl9pPr indent="-3048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9pPr>
          </a:lstStyle>
          <a:p/>
        </p:txBody>
      </p:sp>
      <p:sp>
        <p:nvSpPr>
          <p:cNvPr id="57" name="Google Shape;57;p7"/>
          <p:cNvSpPr txBox="1"/>
          <p:nvPr>
            <p:ph idx="3" type="body"/>
          </p:nvPr>
        </p:nvSpPr>
        <p:spPr>
          <a:xfrm>
            <a:off x="4645033" y="1730324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58" name="Google Shape;58;p7"/>
          <p:cNvSpPr txBox="1"/>
          <p:nvPr>
            <p:ph idx="4" type="body"/>
          </p:nvPr>
        </p:nvSpPr>
        <p:spPr>
          <a:xfrm>
            <a:off x="4645033" y="2210146"/>
            <a:ext cx="4041900" cy="23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42900" lvl="0" marL="457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1pPr>
            <a:lvl2pPr indent="-323850" lvl="1" marL="914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–"/>
              <a:defRPr sz="1500"/>
            </a:lvl2pPr>
            <a:lvl3pPr indent="-317500" lvl="2" marL="1371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3pPr>
            <a:lvl4pPr indent="-3048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4pPr>
            <a:lvl5pPr indent="-3048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»"/>
              <a:defRPr sz="1200"/>
            </a:lvl5pPr>
            <a:lvl6pPr indent="-3048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6pPr>
            <a:lvl7pPr indent="-3048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7pPr>
            <a:lvl8pPr indent="-3048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8pPr>
            <a:lvl9pPr indent="-3048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9pPr>
          </a:lstStyle>
          <a:p/>
        </p:txBody>
      </p:sp>
      <p:sp>
        <p:nvSpPr>
          <p:cNvPr id="59" name="Google Shape;59;p7"/>
          <p:cNvSpPr txBox="1"/>
          <p:nvPr>
            <p:ph idx="10" type="dt"/>
          </p:nvPr>
        </p:nvSpPr>
        <p:spPr>
          <a:xfrm>
            <a:off x="457200" y="4767265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0" name="Google Shape;60;p7"/>
          <p:cNvSpPr txBox="1"/>
          <p:nvPr>
            <p:ph idx="11" type="ftr"/>
          </p:nvPr>
        </p:nvSpPr>
        <p:spPr>
          <a:xfrm>
            <a:off x="3124200" y="4767265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1" name="Google Shape;61;p7"/>
          <p:cNvSpPr txBox="1"/>
          <p:nvPr>
            <p:ph idx="12" type="sldNum"/>
          </p:nvPr>
        </p:nvSpPr>
        <p:spPr>
          <a:xfrm>
            <a:off x="6553200" y="4767265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8"/>
          <p:cNvSpPr txBox="1"/>
          <p:nvPr>
            <p:ph idx="10" type="dt"/>
          </p:nvPr>
        </p:nvSpPr>
        <p:spPr>
          <a:xfrm>
            <a:off x="457200" y="4767265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8"/>
          <p:cNvSpPr txBox="1"/>
          <p:nvPr>
            <p:ph idx="11" type="ftr"/>
          </p:nvPr>
        </p:nvSpPr>
        <p:spPr>
          <a:xfrm>
            <a:off x="3124200" y="4767265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8"/>
          <p:cNvSpPr txBox="1"/>
          <p:nvPr>
            <p:ph idx="12" type="sldNum"/>
          </p:nvPr>
        </p:nvSpPr>
        <p:spPr>
          <a:xfrm>
            <a:off x="6553200" y="4767265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9"/>
          <p:cNvSpPr txBox="1"/>
          <p:nvPr>
            <p:ph type="title"/>
          </p:nvPr>
        </p:nvSpPr>
        <p:spPr>
          <a:xfrm>
            <a:off x="457208" y="878306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sz="1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8" name="Google Shape;68;p9"/>
          <p:cNvSpPr txBox="1"/>
          <p:nvPr>
            <p:ph idx="1" type="body"/>
          </p:nvPr>
        </p:nvSpPr>
        <p:spPr>
          <a:xfrm>
            <a:off x="3575050" y="878306"/>
            <a:ext cx="5111700" cy="37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81000" lvl="0" marL="4572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6195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–"/>
              <a:defRPr sz="2100"/>
            </a:lvl2pPr>
            <a:lvl3pPr indent="-3429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23850" lvl="3" marL="1828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–"/>
              <a:defRPr sz="1500"/>
            </a:lvl4pPr>
            <a:lvl5pPr indent="-323850" lvl="4" marL="22860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»"/>
              <a:defRPr sz="1500"/>
            </a:lvl5pPr>
            <a:lvl6pPr indent="-323850" lvl="5" marL="2743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69" name="Google Shape;69;p9"/>
          <p:cNvSpPr txBox="1"/>
          <p:nvPr>
            <p:ph idx="2" type="body"/>
          </p:nvPr>
        </p:nvSpPr>
        <p:spPr>
          <a:xfrm>
            <a:off x="457208" y="1804738"/>
            <a:ext cx="3008400" cy="279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1pPr>
            <a:lvl2pPr indent="-2286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3pPr>
            <a:lvl4pPr indent="-228600" lvl="3" marL="1828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4pPr>
            <a:lvl5pPr indent="-228600" lvl="4" marL="22860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5pPr>
            <a:lvl6pPr indent="-228600" lvl="5" marL="2743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6pPr>
            <a:lvl7pPr indent="-228600" lvl="6" marL="3200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7pPr>
            <a:lvl8pPr indent="-228600" lvl="7" marL="3657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8pPr>
            <a:lvl9pPr indent="-228600" lvl="8" marL="4114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9pPr>
          </a:lstStyle>
          <a:p/>
        </p:txBody>
      </p:sp>
      <p:sp>
        <p:nvSpPr>
          <p:cNvPr id="70" name="Google Shape;70;p9"/>
          <p:cNvSpPr txBox="1"/>
          <p:nvPr>
            <p:ph idx="10" type="dt"/>
          </p:nvPr>
        </p:nvSpPr>
        <p:spPr>
          <a:xfrm>
            <a:off x="457200" y="4767265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9"/>
          <p:cNvSpPr txBox="1"/>
          <p:nvPr>
            <p:ph idx="11" type="ftr"/>
          </p:nvPr>
        </p:nvSpPr>
        <p:spPr>
          <a:xfrm>
            <a:off x="3124200" y="4767265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9"/>
          <p:cNvSpPr txBox="1"/>
          <p:nvPr>
            <p:ph idx="12" type="sldNum"/>
          </p:nvPr>
        </p:nvSpPr>
        <p:spPr>
          <a:xfrm>
            <a:off x="6553200" y="4767265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0"/>
          <p:cNvSpPr txBox="1"/>
          <p:nvPr>
            <p:ph type="title"/>
          </p:nvPr>
        </p:nvSpPr>
        <p:spPr>
          <a:xfrm>
            <a:off x="1792288" y="3600452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sz="1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5" name="Google Shape;75;p10"/>
          <p:cNvSpPr/>
          <p:nvPr>
            <p:ph idx="2" type="pic"/>
          </p:nvPr>
        </p:nvSpPr>
        <p:spPr>
          <a:xfrm>
            <a:off x="1792288" y="830179"/>
            <a:ext cx="5486400" cy="2715600"/>
          </a:xfrm>
          <a:prstGeom prst="rect">
            <a:avLst/>
          </a:prstGeom>
          <a:noFill/>
          <a:ln>
            <a:noFill/>
          </a:ln>
        </p:spPr>
      </p:sp>
      <p:sp>
        <p:nvSpPr>
          <p:cNvPr id="76" name="Google Shape;76;p10"/>
          <p:cNvSpPr txBox="1"/>
          <p:nvPr>
            <p:ph idx="1" type="body"/>
          </p:nvPr>
        </p:nvSpPr>
        <p:spPr>
          <a:xfrm>
            <a:off x="1792288" y="4025507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1pPr>
            <a:lvl2pPr indent="-2286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3pPr>
            <a:lvl4pPr indent="-228600" lvl="3" marL="1828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4pPr>
            <a:lvl5pPr indent="-228600" lvl="4" marL="22860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5pPr>
            <a:lvl6pPr indent="-228600" lvl="5" marL="2743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6pPr>
            <a:lvl7pPr indent="-228600" lvl="6" marL="3200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7pPr>
            <a:lvl8pPr indent="-228600" lvl="7" marL="3657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8pPr>
            <a:lvl9pPr indent="-228600" lvl="8" marL="4114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9pPr>
          </a:lstStyle>
          <a:p/>
        </p:txBody>
      </p:sp>
      <p:sp>
        <p:nvSpPr>
          <p:cNvPr id="77" name="Google Shape;77;p10"/>
          <p:cNvSpPr txBox="1"/>
          <p:nvPr>
            <p:ph idx="10" type="dt"/>
          </p:nvPr>
        </p:nvSpPr>
        <p:spPr>
          <a:xfrm>
            <a:off x="457200" y="4767265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0"/>
          <p:cNvSpPr txBox="1"/>
          <p:nvPr>
            <p:ph idx="11" type="ftr"/>
          </p:nvPr>
        </p:nvSpPr>
        <p:spPr>
          <a:xfrm>
            <a:off x="3124200" y="4767265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0"/>
          <p:cNvSpPr txBox="1"/>
          <p:nvPr>
            <p:ph idx="12" type="sldNum"/>
          </p:nvPr>
        </p:nvSpPr>
        <p:spPr>
          <a:xfrm>
            <a:off x="6553200" y="4767265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11" Type="http://schemas.openxmlformats.org/officeDocument/2006/relationships/theme" Target="../theme/theme2.xml"/><Relationship Id="rId10" Type="http://schemas.openxmlformats.org/officeDocument/2006/relationships/slideLayout" Target="../slideLayouts/slideLayout9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83088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b="0" i="0" sz="4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756191"/>
            <a:ext cx="8229600" cy="28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81000" lvl="0" marL="4572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–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457200" y="4767265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3124200" y="4767265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6553200" y="4767265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1" name="Google Shape;11;p1"/>
          <p:cNvCxnSpPr/>
          <p:nvPr/>
        </p:nvCxnSpPr>
        <p:spPr>
          <a:xfrm>
            <a:off x="152404" y="4931330"/>
            <a:ext cx="7050300" cy="0"/>
          </a:xfrm>
          <a:prstGeom prst="straightConnector1">
            <a:avLst/>
          </a:prstGeom>
          <a:noFill/>
          <a:ln cap="flat" cmpd="sng" w="12700">
            <a:solidFill>
              <a:srgbClr val="E4002B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id="12" name="Google Shape;12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287867" y="173873"/>
            <a:ext cx="8568268" cy="694724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1"/>
          <p:cNvSpPr/>
          <p:nvPr/>
        </p:nvSpPr>
        <p:spPr>
          <a:xfrm>
            <a:off x="287867" y="287335"/>
            <a:ext cx="90600" cy="436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Relationship Id="rId4" Type="http://schemas.openxmlformats.org/officeDocument/2006/relationships/image" Target="../media/image8.png"/><Relationship Id="rId5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png"/><Relationship Id="rId4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Relationship Id="rId4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1.png"/><Relationship Id="rId4" Type="http://schemas.openxmlformats.org/officeDocument/2006/relationships/image" Target="../media/image1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8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6.jpg"/><Relationship Id="rId4" Type="http://schemas.openxmlformats.org/officeDocument/2006/relationships/image" Target="../media/image47.jpg"/><Relationship Id="rId5" Type="http://schemas.openxmlformats.org/officeDocument/2006/relationships/image" Target="../media/image43.jpg"/><Relationship Id="rId6" Type="http://schemas.openxmlformats.org/officeDocument/2006/relationships/image" Target="../media/image44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3.png"/><Relationship Id="rId4" Type="http://schemas.openxmlformats.org/officeDocument/2006/relationships/image" Target="../media/image22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4.png"/><Relationship Id="rId4" Type="http://schemas.openxmlformats.org/officeDocument/2006/relationships/image" Target="../media/image2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5.jpg"/><Relationship Id="rId4" Type="http://schemas.openxmlformats.org/officeDocument/2006/relationships/image" Target="../media/image49.jpg"/><Relationship Id="rId5" Type="http://schemas.openxmlformats.org/officeDocument/2006/relationships/image" Target="../media/image3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7.png"/><Relationship Id="rId4" Type="http://schemas.openxmlformats.org/officeDocument/2006/relationships/image" Target="../media/image3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2.png"/><Relationship Id="rId4" Type="http://schemas.openxmlformats.org/officeDocument/2006/relationships/image" Target="../media/image36.png"/><Relationship Id="rId5" Type="http://schemas.openxmlformats.org/officeDocument/2006/relationships/image" Target="../media/image34.png"/><Relationship Id="rId6" Type="http://schemas.openxmlformats.org/officeDocument/2006/relationships/image" Target="../media/image3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8.png"/><Relationship Id="rId4" Type="http://schemas.openxmlformats.org/officeDocument/2006/relationships/image" Target="../media/image3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hyperlink" Target="https://www.valvemagazine.com/articles/piping-codes-and-valve-standards" TargetMode="External"/><Relationship Id="rId4" Type="http://schemas.openxmlformats.org/officeDocument/2006/relationships/hyperlink" Target="https://www.rotork.com/uploads/documents-versions/24733/1/pub010-024-00_0516.pdf" TargetMode="External"/><Relationship Id="rId11" Type="http://schemas.openxmlformats.org/officeDocument/2006/relationships/hyperlink" Target="https://urldefense.com/v3/__https://www.hbm.com/en/7452/cylindric-strain-gauges-for-measurements-in-bolts/?product_type_no=LB11*TB21*20Strain*20Gauges*20for*20Measuring*20in*20Screws*20&amp;*20Bolts__;LyUlJSUlJSUl!!KwNVnqRv!D9Ef3vPu0aZQhc7RLKtv_F_0ptA4-baKgBz2qm5KfQ57GkAa8nQAN9R7XYwxzJueRnq8yxMvErTp04wVIMVGhQr57Ok-EDJCuA$" TargetMode="External"/><Relationship Id="rId10" Type="http://schemas.openxmlformats.org/officeDocument/2006/relationships/hyperlink" Target="https://osoyoo.com/2017/05/07/rotary-potentiometer-10k-ohm-linear/" TargetMode="External"/><Relationship Id="rId9" Type="http://schemas.openxmlformats.org/officeDocument/2006/relationships/hyperlink" Target="https://www.dombor.com/ball-valve-vs-butterfly-valve/" TargetMode="External"/><Relationship Id="rId5" Type="http://schemas.openxmlformats.org/officeDocument/2006/relationships/hyperlink" Target="https://www.bray.com/valves-actuators-controls/actuators/pneumatic-actuator/series-92-93-pneumatic-actuator" TargetMode="External"/><Relationship Id="rId6" Type="http://schemas.openxmlformats.org/officeDocument/2006/relationships/hyperlink" Target="https://www.bray.com/valves-actuators-controls/actuators/pneumatic-actuator/series-98-scotch-yoke-pneumatic-actuator" TargetMode="External"/><Relationship Id="rId7" Type="http://schemas.openxmlformats.org/officeDocument/2006/relationships/hyperlink" Target="https://www.abqindustrial.net/store/mark-10-mtt03c-100-hand-held-cap-torque-meter-cap-tt03-100-100-lbf-in-capacity-p-807-op-1306_4671.html" TargetMode="External"/><Relationship Id="rId8" Type="http://schemas.openxmlformats.org/officeDocument/2006/relationships/hyperlink" Target="https://www.futek.com/applications/Valve-Torque-Testing" TargetMode="Externa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8.png"/><Relationship Id="rId4" Type="http://schemas.openxmlformats.org/officeDocument/2006/relationships/image" Target="../media/image3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Relationship Id="rId4" Type="http://schemas.openxmlformats.org/officeDocument/2006/relationships/image" Target="../media/image25.png"/><Relationship Id="rId5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1"/>
          <p:cNvSpPr txBox="1"/>
          <p:nvPr>
            <p:ph type="ctrTitle"/>
          </p:nvPr>
        </p:nvSpPr>
        <p:spPr>
          <a:xfrm>
            <a:off x="685800" y="2020492"/>
            <a:ext cx="7772400" cy="11025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6975"/>
              <a:buFont typeface="Arial"/>
              <a:buNone/>
            </a:pPr>
            <a:r>
              <a:rPr b="1" lang="en" sz="3670"/>
              <a:t>Bray Embedded Valves and Actuators</a:t>
            </a:r>
            <a:endParaRPr b="1" sz="3670"/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41250"/>
              <a:buFont typeface="Arial"/>
              <a:buNone/>
            </a:pPr>
            <a:r>
              <a:rPr lang="en" sz="2400"/>
              <a:t>MEEN 402 Midterm Presentation</a:t>
            </a:r>
            <a:endParaRPr sz="2400"/>
          </a:p>
        </p:txBody>
      </p:sp>
      <p:sp>
        <p:nvSpPr>
          <p:cNvPr id="85" name="Google Shape;85;p11"/>
          <p:cNvSpPr txBox="1"/>
          <p:nvPr>
            <p:ph idx="1" type="subTitle"/>
          </p:nvPr>
        </p:nvSpPr>
        <p:spPr>
          <a:xfrm>
            <a:off x="494700" y="3176550"/>
            <a:ext cx="8154600" cy="892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 fontScale="77500"/>
          </a:bodyPr>
          <a:lstStyle/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 sz="1800"/>
              <a:t>Avery Haynes, Locke Lehmann, Travis Carlson, Cody Sims, Zachary Walker, Michael Hager</a:t>
            </a:r>
            <a:endParaRPr sz="1800"/>
          </a:p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t/>
            </a:r>
            <a:endParaRPr sz="1800"/>
          </a:p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None/>
            </a:pPr>
            <a:r>
              <a:rPr i="0" lang="en" sz="1800"/>
              <a:t>2/26/2024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0"/>
          <p:cNvSpPr txBox="1"/>
          <p:nvPr>
            <p:ph type="title"/>
          </p:nvPr>
        </p:nvSpPr>
        <p:spPr>
          <a:xfrm>
            <a:off x="482600" y="76201"/>
            <a:ext cx="57657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 Details</a:t>
            </a:r>
            <a:endParaRPr/>
          </a:p>
        </p:txBody>
      </p:sp>
      <p:sp>
        <p:nvSpPr>
          <p:cNvPr id="155" name="Google Shape;155;p20"/>
          <p:cNvSpPr txBox="1"/>
          <p:nvPr>
            <p:ph idx="1" type="body"/>
          </p:nvPr>
        </p:nvSpPr>
        <p:spPr>
          <a:xfrm>
            <a:off x="457200" y="1109125"/>
            <a:ext cx="4477500" cy="3485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81000" lvl="0" marL="457200" rtl="0" algn="l">
              <a:spcBef>
                <a:spcPts val="5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Position: Hall Effect Sensor</a:t>
            </a:r>
            <a:endParaRPr/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SzPts val="2100"/>
              <a:buChar char="○"/>
            </a:pPr>
            <a:r>
              <a:rPr lang="en"/>
              <a:t>Sensor tracks field from magnetized point on ball</a:t>
            </a:r>
            <a:endParaRPr/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SzPts val="2100"/>
              <a:buChar char="○"/>
            </a:pPr>
            <a:r>
              <a:rPr lang="en"/>
              <a:t>Must determine “standard” magnetic fields at open/close</a:t>
            </a:r>
            <a:endParaRPr/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SzPts val="2100"/>
              <a:buChar char="○"/>
            </a:pPr>
            <a:r>
              <a:rPr lang="en"/>
              <a:t>Must determine relationship between field readings and position</a:t>
            </a:r>
            <a:endParaRPr/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SzPts val="2100"/>
              <a:buChar char="○"/>
            </a:pPr>
            <a:r>
              <a:rPr lang="en"/>
              <a:t>Embedded in casing or stem</a:t>
            </a:r>
            <a:endParaRPr/>
          </a:p>
        </p:txBody>
      </p:sp>
      <p:sp>
        <p:nvSpPr>
          <p:cNvPr id="156" name="Google Shape;156;p20"/>
          <p:cNvSpPr txBox="1"/>
          <p:nvPr>
            <p:ph idx="12" type="sldNum"/>
          </p:nvPr>
        </p:nvSpPr>
        <p:spPr>
          <a:xfrm>
            <a:off x="6553200" y="4767265"/>
            <a:ext cx="21336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57" name="Google Shape;15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4700" y="1070599"/>
            <a:ext cx="3898237" cy="35596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8" name="Google Shape;158;p20"/>
          <p:cNvCxnSpPr/>
          <p:nvPr/>
        </p:nvCxnSpPr>
        <p:spPr>
          <a:xfrm flipH="1">
            <a:off x="7044475" y="1718675"/>
            <a:ext cx="1314300" cy="10971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9" name="Google Shape;159;p20"/>
          <p:cNvSpPr/>
          <p:nvPr/>
        </p:nvSpPr>
        <p:spPr>
          <a:xfrm>
            <a:off x="6899875" y="2839975"/>
            <a:ext cx="96600" cy="843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p20"/>
          <p:cNvSpPr txBox="1"/>
          <p:nvPr/>
        </p:nvSpPr>
        <p:spPr>
          <a:xfrm>
            <a:off x="7888600" y="1272575"/>
            <a:ext cx="882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Magnetic spot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20"/>
          <p:cNvSpPr/>
          <p:nvPr/>
        </p:nvSpPr>
        <p:spPr>
          <a:xfrm>
            <a:off x="6817425" y="2287350"/>
            <a:ext cx="437400" cy="172200"/>
          </a:xfrm>
          <a:prstGeom prst="rect">
            <a:avLst/>
          </a:prstGeom>
          <a:solidFill>
            <a:srgbClr val="E4002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62" name="Google Shape;162;p20"/>
          <p:cNvCxnSpPr>
            <a:stCxn id="163" idx="0"/>
          </p:cNvCxnSpPr>
          <p:nvPr/>
        </p:nvCxnSpPr>
        <p:spPr>
          <a:xfrm flipH="1" rot="10800000">
            <a:off x="5563800" y="2571875"/>
            <a:ext cx="1253700" cy="17493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4" name="Google Shape;164;p20"/>
          <p:cNvSpPr txBox="1"/>
          <p:nvPr/>
        </p:nvSpPr>
        <p:spPr>
          <a:xfrm>
            <a:off x="8355175" y="1452175"/>
            <a:ext cx="914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20"/>
          <p:cNvSpPr txBox="1"/>
          <p:nvPr/>
        </p:nvSpPr>
        <p:spPr>
          <a:xfrm>
            <a:off x="4934700" y="4321175"/>
            <a:ext cx="12582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Sensor in stem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1"/>
          <p:cNvSpPr txBox="1"/>
          <p:nvPr>
            <p:ph type="title"/>
          </p:nvPr>
        </p:nvSpPr>
        <p:spPr>
          <a:xfrm>
            <a:off x="482600" y="76201"/>
            <a:ext cx="57657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 Details</a:t>
            </a:r>
            <a:endParaRPr/>
          </a:p>
        </p:txBody>
      </p:sp>
      <p:sp>
        <p:nvSpPr>
          <p:cNvPr id="170" name="Google Shape;170;p21"/>
          <p:cNvSpPr txBox="1"/>
          <p:nvPr>
            <p:ph idx="1" type="body"/>
          </p:nvPr>
        </p:nvSpPr>
        <p:spPr>
          <a:xfrm>
            <a:off x="457200" y="1109133"/>
            <a:ext cx="8229600" cy="3485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81000" lvl="0" marL="457200" rtl="0" algn="l">
              <a:spcBef>
                <a:spcPts val="5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Torque: Strain gauge in stop bolts</a:t>
            </a:r>
            <a:endParaRPr/>
          </a:p>
        </p:txBody>
      </p:sp>
      <p:sp>
        <p:nvSpPr>
          <p:cNvPr id="171" name="Google Shape;171;p21"/>
          <p:cNvSpPr txBox="1"/>
          <p:nvPr>
            <p:ph idx="12" type="sldNum"/>
          </p:nvPr>
        </p:nvSpPr>
        <p:spPr>
          <a:xfrm>
            <a:off x="6553200" y="4767265"/>
            <a:ext cx="21336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72" name="Google Shape;17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28850" y="1080413"/>
            <a:ext cx="3057950" cy="354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09737" y="1724600"/>
            <a:ext cx="3156362" cy="30426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4" name="Google Shape;174;p21"/>
          <p:cNvCxnSpPr/>
          <p:nvPr/>
        </p:nvCxnSpPr>
        <p:spPr>
          <a:xfrm>
            <a:off x="2601875" y="3904625"/>
            <a:ext cx="655200" cy="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5" name="Google Shape;175;p21"/>
          <p:cNvSpPr txBox="1"/>
          <p:nvPr/>
        </p:nvSpPr>
        <p:spPr>
          <a:xfrm>
            <a:off x="3257075" y="3596975"/>
            <a:ext cx="436500" cy="5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R</a:t>
            </a:r>
            <a:endParaRPr sz="24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21"/>
          <p:cNvSpPr txBox="1"/>
          <p:nvPr/>
        </p:nvSpPr>
        <p:spPr>
          <a:xfrm>
            <a:off x="3316475" y="2708975"/>
            <a:ext cx="1169400" cy="36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A, E</a:t>
            </a:r>
            <a:endParaRPr sz="24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77" name="Google Shape;177;p21"/>
          <p:cNvCxnSpPr/>
          <p:nvPr/>
        </p:nvCxnSpPr>
        <p:spPr>
          <a:xfrm>
            <a:off x="3078125" y="2971013"/>
            <a:ext cx="283500" cy="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8" name="Google Shape;178;p21"/>
          <p:cNvCxnSpPr>
            <a:stCxn id="175" idx="1"/>
          </p:cNvCxnSpPr>
          <p:nvPr/>
        </p:nvCxnSpPr>
        <p:spPr>
          <a:xfrm rot="10800000">
            <a:off x="3227375" y="3180425"/>
            <a:ext cx="29700" cy="6696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9" name="Google Shape;179;p21"/>
          <p:cNvSpPr txBox="1"/>
          <p:nvPr/>
        </p:nvSpPr>
        <p:spPr>
          <a:xfrm>
            <a:off x="3286775" y="3152975"/>
            <a:ext cx="377100" cy="36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F</a:t>
            </a:r>
            <a:endParaRPr sz="24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21"/>
          <p:cNvSpPr/>
          <p:nvPr/>
        </p:nvSpPr>
        <p:spPr>
          <a:xfrm>
            <a:off x="3138100" y="1627739"/>
            <a:ext cx="1169525" cy="211475"/>
          </a:xfrm>
          <a:custGeom>
            <a:rect b="b" l="l" r="r" t="t"/>
            <a:pathLst>
              <a:path extrusionOk="0" h="8459" w="46781">
                <a:moveTo>
                  <a:pt x="0" y="8459"/>
                </a:moveTo>
                <a:cubicBezTo>
                  <a:pt x="965" y="7173"/>
                  <a:pt x="3376" y="2029"/>
                  <a:pt x="5787" y="743"/>
                </a:cubicBezTo>
                <a:cubicBezTo>
                  <a:pt x="8198" y="-543"/>
                  <a:pt x="10690" y="341"/>
                  <a:pt x="14468" y="743"/>
                </a:cubicBezTo>
                <a:cubicBezTo>
                  <a:pt x="18246" y="1145"/>
                  <a:pt x="23069" y="2511"/>
                  <a:pt x="28454" y="3154"/>
                </a:cubicBezTo>
                <a:cubicBezTo>
                  <a:pt x="33840" y="3797"/>
                  <a:pt x="43727" y="4360"/>
                  <a:pt x="46781" y="4601"/>
                </a:cubicBezTo>
              </a:path>
            </a:pathLst>
          </a:custGeom>
          <a:noFill/>
          <a:ln cap="flat" cmpd="sng" w="1905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81" name="Google Shape;181;p21"/>
          <p:cNvSpPr/>
          <p:nvPr/>
        </p:nvSpPr>
        <p:spPr>
          <a:xfrm>
            <a:off x="3258675" y="1758358"/>
            <a:ext cx="1036900" cy="141175"/>
          </a:xfrm>
          <a:custGeom>
            <a:rect b="b" l="l" r="r" t="t"/>
            <a:pathLst>
              <a:path extrusionOk="0" h="5647" w="41476">
                <a:moveTo>
                  <a:pt x="0" y="4200"/>
                </a:moveTo>
                <a:cubicBezTo>
                  <a:pt x="804" y="3557"/>
                  <a:pt x="2089" y="905"/>
                  <a:pt x="4822" y="342"/>
                </a:cubicBezTo>
                <a:cubicBezTo>
                  <a:pt x="7555" y="-221"/>
                  <a:pt x="13101" y="101"/>
                  <a:pt x="16397" y="824"/>
                </a:cubicBezTo>
                <a:cubicBezTo>
                  <a:pt x="19693" y="1547"/>
                  <a:pt x="20416" y="3878"/>
                  <a:pt x="24596" y="4682"/>
                </a:cubicBezTo>
                <a:cubicBezTo>
                  <a:pt x="28776" y="5486"/>
                  <a:pt x="38663" y="5486"/>
                  <a:pt x="41476" y="5647"/>
                </a:cubicBezTo>
              </a:path>
            </a:pathLst>
          </a:custGeom>
          <a:noFill/>
          <a:ln cap="flat" cmpd="sng" w="1905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82" name="Google Shape;182;p21"/>
          <p:cNvSpPr/>
          <p:nvPr/>
        </p:nvSpPr>
        <p:spPr>
          <a:xfrm>
            <a:off x="3142775" y="2286925"/>
            <a:ext cx="154200" cy="5061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2"/>
          <p:cNvSpPr txBox="1"/>
          <p:nvPr>
            <p:ph type="title"/>
          </p:nvPr>
        </p:nvSpPr>
        <p:spPr>
          <a:xfrm>
            <a:off x="482600" y="76201"/>
            <a:ext cx="57657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 Details</a:t>
            </a:r>
            <a:endParaRPr/>
          </a:p>
        </p:txBody>
      </p:sp>
      <p:sp>
        <p:nvSpPr>
          <p:cNvPr id="188" name="Google Shape;188;p22"/>
          <p:cNvSpPr txBox="1"/>
          <p:nvPr>
            <p:ph idx="1" type="body"/>
          </p:nvPr>
        </p:nvSpPr>
        <p:spPr>
          <a:xfrm>
            <a:off x="457200" y="1109125"/>
            <a:ext cx="5100900" cy="3485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 lnSpcReduction="10000"/>
          </a:bodyPr>
          <a:lstStyle/>
          <a:p>
            <a:pPr indent="-381000" lvl="0" marL="457200" rtl="0" algn="l">
              <a:spcBef>
                <a:spcPts val="5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Torque: strain gauge in stop bolts</a:t>
            </a:r>
            <a:endParaRPr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 sz="2200"/>
              <a:t>Gauge records: strain (ε) vs. time (t)</a:t>
            </a:r>
            <a:endParaRPr sz="2200"/>
          </a:p>
          <a:p>
            <a:pPr indent="0" lvl="0" marL="9144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-368300" lvl="1" marL="914400" rtl="0" algn="l">
              <a:spcBef>
                <a:spcPts val="1000"/>
              </a:spcBef>
              <a:spcAft>
                <a:spcPts val="0"/>
              </a:spcAft>
              <a:buSzPts val="2200"/>
              <a:buChar char="○"/>
            </a:pPr>
            <a:r>
              <a:t/>
            </a:r>
            <a:endParaRPr sz="2200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t/>
            </a:r>
            <a:endParaRPr sz="2200"/>
          </a:p>
          <a:p>
            <a:pPr indent="-368300" lvl="1" marL="914400" rtl="0" algn="l">
              <a:spcBef>
                <a:spcPts val="1000"/>
              </a:spcBef>
              <a:spcAft>
                <a:spcPts val="1000"/>
              </a:spcAft>
              <a:buSzPts val="2200"/>
              <a:buChar char="○"/>
            </a:pPr>
            <a:r>
              <a:rPr lang="en" sz="2200"/>
              <a:t>Can record torque for every open/close motion and identify performance</a:t>
            </a:r>
            <a:endParaRPr sz="2200"/>
          </a:p>
        </p:txBody>
      </p:sp>
      <p:sp>
        <p:nvSpPr>
          <p:cNvPr id="189" name="Google Shape;189;p22"/>
          <p:cNvSpPr txBox="1"/>
          <p:nvPr>
            <p:ph idx="12" type="sldNum"/>
          </p:nvPr>
        </p:nvSpPr>
        <p:spPr>
          <a:xfrm>
            <a:off x="6553200" y="4767265"/>
            <a:ext cx="21336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0" name="Google Shape;19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78875" y="1006451"/>
            <a:ext cx="3209269" cy="35288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98425" y="2969450"/>
            <a:ext cx="1390775" cy="355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75048" y="2375100"/>
            <a:ext cx="2480475" cy="59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3"/>
          <p:cNvSpPr txBox="1"/>
          <p:nvPr>
            <p:ph type="title"/>
          </p:nvPr>
        </p:nvSpPr>
        <p:spPr>
          <a:xfrm>
            <a:off x="482600" y="76201"/>
            <a:ext cx="57657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 Details</a:t>
            </a:r>
            <a:endParaRPr/>
          </a:p>
        </p:txBody>
      </p:sp>
      <p:sp>
        <p:nvSpPr>
          <p:cNvPr id="198" name="Google Shape;198;p23"/>
          <p:cNvSpPr txBox="1"/>
          <p:nvPr>
            <p:ph idx="1" type="body"/>
          </p:nvPr>
        </p:nvSpPr>
        <p:spPr>
          <a:xfrm>
            <a:off x="403625" y="1065275"/>
            <a:ext cx="5007900" cy="3485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81000" lvl="0" marL="457200" rtl="0" algn="l">
              <a:spcBef>
                <a:spcPts val="5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Torque: Electric Motor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Torque units: Nm ← distance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Energy Units: J = Nm ← displacement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Conversion: E = T*rad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Radians known as π/2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Record Volts generated from motor rotation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Motor in line with a known resistance a total power can be found</a:t>
            </a:r>
            <a:endParaRPr sz="1800"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t/>
            </a:r>
            <a:endParaRPr sz="1800"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99" name="Google Shape;199;p23"/>
          <p:cNvSpPr txBox="1"/>
          <p:nvPr>
            <p:ph idx="12" type="sldNum"/>
          </p:nvPr>
        </p:nvSpPr>
        <p:spPr>
          <a:xfrm>
            <a:off x="6553200" y="4767265"/>
            <a:ext cx="21336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0" name="Google Shape;20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9278" y="3741375"/>
            <a:ext cx="1981546" cy="85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71000" y="1753575"/>
            <a:ext cx="3012575" cy="210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4"/>
          <p:cNvSpPr txBox="1"/>
          <p:nvPr>
            <p:ph type="title"/>
          </p:nvPr>
        </p:nvSpPr>
        <p:spPr>
          <a:xfrm>
            <a:off x="482600" y="76201"/>
            <a:ext cx="57657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Validation Testing - Position</a:t>
            </a:r>
            <a:endParaRPr/>
          </a:p>
        </p:txBody>
      </p:sp>
      <p:sp>
        <p:nvSpPr>
          <p:cNvPr id="207" name="Google Shape;207;p24"/>
          <p:cNvSpPr txBox="1"/>
          <p:nvPr>
            <p:ph idx="1" type="body"/>
          </p:nvPr>
        </p:nvSpPr>
        <p:spPr>
          <a:xfrm>
            <a:off x="457200" y="1109133"/>
            <a:ext cx="8229600" cy="3485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u="sng"/>
              <a:t>Hypothesis:</a:t>
            </a:r>
            <a:r>
              <a:rPr lang="en" sz="1400"/>
              <a:t> Design can achieve below 2% error from the actual rotational position of the ball valve.</a:t>
            </a:r>
            <a:endParaRPr sz="1400"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u="sng"/>
              <a:t>Independent Variables:</a:t>
            </a:r>
            <a:r>
              <a:rPr lang="en" sz="1400"/>
              <a:t>  Rotational position of the valve, surrounding temperature</a:t>
            </a:r>
            <a:endParaRPr sz="1400"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 sz="1400" u="sng"/>
              <a:t>Dependent variables:</a:t>
            </a:r>
            <a:r>
              <a:rPr lang="en" sz="1400"/>
              <a:t> % Error</a:t>
            </a:r>
            <a:endParaRPr sz="1400"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</p:txBody>
      </p:sp>
      <p:sp>
        <p:nvSpPr>
          <p:cNvPr id="208" name="Google Shape;208;p24"/>
          <p:cNvSpPr txBox="1"/>
          <p:nvPr>
            <p:ph idx="12" type="sldNum"/>
          </p:nvPr>
        </p:nvSpPr>
        <p:spPr>
          <a:xfrm>
            <a:off x="6553200" y="4767265"/>
            <a:ext cx="21336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9" name="Google Shape;20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3871" y="2650675"/>
            <a:ext cx="3412916" cy="1772750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4"/>
          <p:cNvSpPr txBox="1"/>
          <p:nvPr/>
        </p:nvSpPr>
        <p:spPr>
          <a:xfrm>
            <a:off x="1687634" y="2085663"/>
            <a:ext cx="1415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Potentiometer</a:t>
            </a:r>
            <a:endParaRPr sz="1600" u="sng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1" name="Google Shape;211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53949" y="2650674"/>
            <a:ext cx="3361700" cy="1772750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4"/>
          <p:cNvSpPr txBox="1"/>
          <p:nvPr/>
        </p:nvSpPr>
        <p:spPr>
          <a:xfrm>
            <a:off x="5764250" y="1827325"/>
            <a:ext cx="1541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u="sng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Hall Effect sensor</a:t>
            </a:r>
            <a:endParaRPr sz="1500" u="sng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p24"/>
          <p:cNvSpPr txBox="1"/>
          <p:nvPr/>
        </p:nvSpPr>
        <p:spPr>
          <a:xfrm>
            <a:off x="4748300" y="2242825"/>
            <a:ext cx="3573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7F7F7F"/>
                </a:solidFill>
              </a:rPr>
              <a:t>Initial distance testing: 0, 2, 4, 6, …,20 mm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5"/>
          <p:cNvSpPr txBox="1"/>
          <p:nvPr>
            <p:ph type="title"/>
          </p:nvPr>
        </p:nvSpPr>
        <p:spPr>
          <a:xfrm>
            <a:off x="482600" y="76201"/>
            <a:ext cx="57657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Validation Testing - Torque</a:t>
            </a:r>
            <a:endParaRPr/>
          </a:p>
        </p:txBody>
      </p:sp>
      <p:sp>
        <p:nvSpPr>
          <p:cNvPr id="219" name="Google Shape;219;p25"/>
          <p:cNvSpPr txBox="1"/>
          <p:nvPr>
            <p:ph idx="1" type="body"/>
          </p:nvPr>
        </p:nvSpPr>
        <p:spPr>
          <a:xfrm>
            <a:off x="457200" y="1109133"/>
            <a:ext cx="8229600" cy="3485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 u="sng">
                <a:solidFill>
                  <a:srgbClr val="7F7F7F"/>
                </a:solidFill>
              </a:rPr>
              <a:t>Hypothesis:</a:t>
            </a:r>
            <a:r>
              <a:rPr lang="en" sz="1500">
                <a:solidFill>
                  <a:srgbClr val="7F7F7F"/>
                </a:solidFill>
              </a:rPr>
              <a:t> Design can achieve below 5% error from the actual torque of the actuator.</a:t>
            </a:r>
            <a:endParaRPr sz="1500">
              <a:solidFill>
                <a:srgbClr val="7F7F7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 u="sng">
                <a:solidFill>
                  <a:srgbClr val="7F7F7F"/>
                </a:solidFill>
              </a:rPr>
              <a:t>Independent variables</a:t>
            </a:r>
            <a:r>
              <a:rPr lang="en" sz="1500">
                <a:solidFill>
                  <a:srgbClr val="7F7F7F"/>
                </a:solidFill>
              </a:rPr>
              <a:t>: Temperature, Pressure</a:t>
            </a:r>
            <a:endParaRPr sz="1500">
              <a:solidFill>
                <a:srgbClr val="7F7F7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 u="sng">
                <a:solidFill>
                  <a:srgbClr val="7F7F7F"/>
                </a:solidFill>
              </a:rPr>
              <a:t>Dependent variables:</a:t>
            </a:r>
            <a:r>
              <a:rPr lang="en" sz="1500">
                <a:solidFill>
                  <a:srgbClr val="7F7F7F"/>
                </a:solidFill>
              </a:rPr>
              <a:t> % error</a:t>
            </a:r>
            <a:endParaRPr>
              <a:solidFill>
                <a:srgbClr val="7F7F7F"/>
              </a:solidFill>
            </a:endParaRPr>
          </a:p>
        </p:txBody>
      </p:sp>
      <p:sp>
        <p:nvSpPr>
          <p:cNvPr id="220" name="Google Shape;220;p25"/>
          <p:cNvSpPr txBox="1"/>
          <p:nvPr>
            <p:ph idx="12" type="sldNum"/>
          </p:nvPr>
        </p:nvSpPr>
        <p:spPr>
          <a:xfrm>
            <a:off x="6553200" y="4767265"/>
            <a:ext cx="21336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1" name="Google Shape;221;p25"/>
          <p:cNvSpPr txBox="1"/>
          <p:nvPr/>
        </p:nvSpPr>
        <p:spPr>
          <a:xfrm>
            <a:off x="1453325" y="2071200"/>
            <a:ext cx="1545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u="sng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Bolt strain gauge</a:t>
            </a:r>
            <a:endParaRPr sz="1500" u="sng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2" name="Google Shape;22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2571750"/>
            <a:ext cx="3680117" cy="1631325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25"/>
          <p:cNvSpPr txBox="1"/>
          <p:nvPr/>
        </p:nvSpPr>
        <p:spPr>
          <a:xfrm>
            <a:off x="6610975" y="2071200"/>
            <a:ext cx="1074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u="sng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Motor EMF</a:t>
            </a:r>
            <a:endParaRPr sz="1500" u="sng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4" name="Google Shape;224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94230" y="2571750"/>
            <a:ext cx="3592570" cy="1631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6"/>
          <p:cNvSpPr txBox="1"/>
          <p:nvPr>
            <p:ph type="title"/>
          </p:nvPr>
        </p:nvSpPr>
        <p:spPr>
          <a:xfrm>
            <a:off x="482600" y="76201"/>
            <a:ext cx="57657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/>
              <a:t>Validation Testing</a:t>
            </a:r>
            <a:r>
              <a:rPr lang="en" sz="2200"/>
              <a:t>: Combined Concepts</a:t>
            </a:r>
            <a:endParaRPr sz="2200"/>
          </a:p>
        </p:txBody>
      </p:sp>
      <p:sp>
        <p:nvSpPr>
          <p:cNvPr id="230" name="Google Shape;230;p26"/>
          <p:cNvSpPr txBox="1"/>
          <p:nvPr>
            <p:ph idx="1" type="body"/>
          </p:nvPr>
        </p:nvSpPr>
        <p:spPr>
          <a:xfrm>
            <a:off x="457200" y="1109133"/>
            <a:ext cx="8229600" cy="3485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u="sng">
                <a:solidFill>
                  <a:srgbClr val="7F7F7F"/>
                </a:solidFill>
              </a:rPr>
              <a:t>Hypothesis</a:t>
            </a:r>
            <a:r>
              <a:rPr lang="en" sz="1600">
                <a:solidFill>
                  <a:srgbClr val="7F7F7F"/>
                </a:solidFill>
              </a:rPr>
              <a:t>: Design concepts together achieve the required error percent while under various pressures and </a:t>
            </a:r>
            <a:r>
              <a:rPr lang="en" sz="1600"/>
              <a:t>temperatures.</a:t>
            </a:r>
            <a:endParaRPr sz="1600">
              <a:solidFill>
                <a:srgbClr val="7F7F7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u="sng">
                <a:solidFill>
                  <a:srgbClr val="7F7F7F"/>
                </a:solidFill>
              </a:rPr>
              <a:t>Independent variables</a:t>
            </a:r>
            <a:r>
              <a:rPr lang="en" sz="1600">
                <a:solidFill>
                  <a:srgbClr val="7F7F7F"/>
                </a:solidFill>
              </a:rPr>
              <a:t>: pressure, temperature</a:t>
            </a:r>
            <a:endParaRPr sz="1600">
              <a:solidFill>
                <a:srgbClr val="7F7F7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u="sng">
                <a:solidFill>
                  <a:srgbClr val="7F7F7F"/>
                </a:solidFill>
              </a:rPr>
              <a:t>Dependent variables</a:t>
            </a:r>
            <a:r>
              <a:rPr lang="en" sz="1600">
                <a:solidFill>
                  <a:srgbClr val="7F7F7F"/>
                </a:solidFill>
              </a:rPr>
              <a:t>: torque, position, error%</a:t>
            </a:r>
            <a:endParaRPr sz="1600">
              <a:solidFill>
                <a:srgbClr val="7F7F7F"/>
              </a:solidFill>
            </a:endParaRPr>
          </a:p>
        </p:txBody>
      </p:sp>
      <p:pic>
        <p:nvPicPr>
          <p:cNvPr id="231" name="Google Shape;23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4146" y="2369821"/>
            <a:ext cx="4985100" cy="2224700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26"/>
          <p:cNvSpPr txBox="1"/>
          <p:nvPr/>
        </p:nvSpPr>
        <p:spPr>
          <a:xfrm>
            <a:off x="5884200" y="3143625"/>
            <a:ext cx="32598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7F7F7F"/>
                </a:solidFill>
              </a:rPr>
              <a:t>Will Temperature test at room temp, 100℉, and 40℉</a:t>
            </a:r>
            <a:endParaRPr sz="1600">
              <a:solidFill>
                <a:srgbClr val="7F7F7F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7"/>
          <p:cNvSpPr txBox="1"/>
          <p:nvPr>
            <p:ph type="title"/>
          </p:nvPr>
        </p:nvSpPr>
        <p:spPr>
          <a:xfrm>
            <a:off x="482600" y="76201"/>
            <a:ext cx="57657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Potentiometer Validation</a:t>
            </a:r>
            <a:endParaRPr/>
          </a:p>
        </p:txBody>
      </p:sp>
      <p:sp>
        <p:nvSpPr>
          <p:cNvPr id="238" name="Google Shape;238;p27"/>
          <p:cNvSpPr txBox="1"/>
          <p:nvPr>
            <p:ph idx="1" type="body"/>
          </p:nvPr>
        </p:nvSpPr>
        <p:spPr>
          <a:xfrm>
            <a:off x="437750" y="1021475"/>
            <a:ext cx="3339600" cy="3485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36550" lvl="0" marL="457200" rtl="0" algn="l">
              <a:spcBef>
                <a:spcPts val="5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Position: Potentiometer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Tested to see correlation between resistance and position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Linear 10 KΩ pot met the &lt;2% accuracy reqt.</a:t>
            </a:r>
            <a:endParaRPr sz="1700"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39" name="Google Shape;239;p27"/>
          <p:cNvSpPr txBox="1"/>
          <p:nvPr>
            <p:ph idx="12" type="sldNum"/>
          </p:nvPr>
        </p:nvSpPr>
        <p:spPr>
          <a:xfrm>
            <a:off x="6553200" y="4767265"/>
            <a:ext cx="21336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240" name="Google Shape;240;p27"/>
          <p:cNvGraphicFramePr/>
          <p:nvPr/>
        </p:nvGraphicFramePr>
        <p:xfrm>
          <a:off x="3949250" y="1392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{201B5C74-5F08-4A35-9C14-712EB53264D9}</a:tableStyleId>
              </a:tblPr>
              <a:tblGrid>
                <a:gridCol w="1171575"/>
                <a:gridCol w="1200150"/>
                <a:gridCol w="1790700"/>
                <a:gridCol w="952500"/>
              </a:tblGrid>
              <a:tr h="3333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FFFFFF"/>
                          </a:solidFill>
                        </a:rPr>
                        <a:t>Position (degrees)</a:t>
                      </a:r>
                      <a:endParaRPr b="1" sz="10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B0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FFFFFF"/>
                          </a:solidFill>
                        </a:rPr>
                        <a:t>Resistance (ohms)</a:t>
                      </a:r>
                      <a:endParaRPr b="1" sz="10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B0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FFFFFF"/>
                          </a:solidFill>
                        </a:rPr>
                        <a:t>Predicted Position (degrees)</a:t>
                      </a:r>
                      <a:endParaRPr b="1" sz="10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B0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FFFFFF"/>
                          </a:solidFill>
                        </a:rPr>
                        <a:t>error %</a:t>
                      </a:r>
                      <a:endParaRPr b="1" sz="10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B0F00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0.24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-0.000024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0.24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270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94732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270.1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0.029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0.24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-0.000024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0.24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270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94748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270</a:t>
                      </a:r>
                      <a:r>
                        <a:rPr lang="en" sz="1000"/>
                        <a:t>.1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0.046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0.22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-0.000081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0.81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270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94736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270.1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0.034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0.25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0.0000048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0.048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270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94806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270.3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0.11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0.25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0.0000048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0.048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270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94616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269.7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0.093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0.29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0.00012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1.2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270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94587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269.7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0.12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241" name="Google Shape;24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00" y="2797899"/>
            <a:ext cx="2701701" cy="2026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8"/>
          <p:cNvSpPr txBox="1"/>
          <p:nvPr>
            <p:ph type="title"/>
          </p:nvPr>
        </p:nvSpPr>
        <p:spPr>
          <a:xfrm>
            <a:off x="482600" y="76201"/>
            <a:ext cx="57657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Potentiometer Status</a:t>
            </a:r>
            <a:endParaRPr/>
          </a:p>
        </p:txBody>
      </p:sp>
      <p:sp>
        <p:nvSpPr>
          <p:cNvPr id="247" name="Google Shape;247;p28"/>
          <p:cNvSpPr txBox="1"/>
          <p:nvPr>
            <p:ph idx="1" type="body"/>
          </p:nvPr>
        </p:nvSpPr>
        <p:spPr>
          <a:xfrm>
            <a:off x="457200" y="1107746"/>
            <a:ext cx="8229600" cy="3485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42900" lvl="0" marL="457200" rtl="0" algn="l">
              <a:spcBef>
                <a:spcPts val="5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Received potentiometers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Drilled hole in ball valve and inserted potentiometer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Attached potentiometer to Raspberry Pi</a:t>
            </a:r>
            <a:endParaRPr sz="1800"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 sz="1800"/>
              <a:t>Remaining tasks</a:t>
            </a:r>
            <a:endParaRPr sz="1800"/>
          </a:p>
          <a:p>
            <a:pPr indent="-342900" lvl="0" marL="457200" rtl="0" algn="l">
              <a:spcBef>
                <a:spcPts val="5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Attach Potentiometer to ADC converter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Test error readings</a:t>
            </a:r>
            <a:endParaRPr sz="1800"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48" name="Google Shape;248;p28"/>
          <p:cNvSpPr txBox="1"/>
          <p:nvPr>
            <p:ph idx="12" type="sldNum"/>
          </p:nvPr>
        </p:nvSpPr>
        <p:spPr>
          <a:xfrm>
            <a:off x="6553200" y="4767265"/>
            <a:ext cx="21336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49" name="Google Shape;249;p28"/>
          <p:cNvPicPr preferRelativeResize="0"/>
          <p:nvPr/>
        </p:nvPicPr>
        <p:blipFill rotWithShape="1">
          <a:blip r:embed="rId3">
            <a:alphaModFix/>
          </a:blip>
          <a:srcRect b="8088" l="0" r="0" t="0"/>
          <a:stretch/>
        </p:blipFill>
        <p:spPr>
          <a:xfrm>
            <a:off x="3275550" y="2738808"/>
            <a:ext cx="1719375" cy="202234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75575" y="2769460"/>
            <a:ext cx="1571775" cy="1961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06000" y="2705638"/>
            <a:ext cx="1571775" cy="20886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06000" y="851401"/>
            <a:ext cx="1571773" cy="179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9"/>
          <p:cNvSpPr txBox="1"/>
          <p:nvPr>
            <p:ph type="title"/>
          </p:nvPr>
        </p:nvSpPr>
        <p:spPr>
          <a:xfrm>
            <a:off x="482600" y="76201"/>
            <a:ext cx="57657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Hall Effect Status</a:t>
            </a:r>
            <a:endParaRPr/>
          </a:p>
        </p:txBody>
      </p:sp>
      <p:sp>
        <p:nvSpPr>
          <p:cNvPr id="258" name="Google Shape;258;p29"/>
          <p:cNvSpPr txBox="1"/>
          <p:nvPr>
            <p:ph idx="1" type="body"/>
          </p:nvPr>
        </p:nvSpPr>
        <p:spPr>
          <a:xfrm>
            <a:off x="457200" y="1109125"/>
            <a:ext cx="4485000" cy="3485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42900" lvl="0" marL="457200" rtl="0" algn="l">
              <a:spcBef>
                <a:spcPts val="5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Designed prototype to test sensor</a:t>
            </a:r>
            <a:endParaRPr sz="1800"/>
          </a:p>
          <a:p>
            <a:pPr indent="0" lvl="0" marL="45720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 sz="1800"/>
              <a:t>with various air gaps between sensor and magnet</a:t>
            </a:r>
            <a:endParaRPr sz="1800"/>
          </a:p>
          <a:p>
            <a:pPr indent="-342900" lvl="0" marL="457200" rtl="0" algn="l">
              <a:spcBef>
                <a:spcPts val="5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Will insert cast iron samples to measure impact of </a:t>
            </a:r>
            <a:r>
              <a:rPr lang="en" sz="1800"/>
              <a:t>ferromagnetic</a:t>
            </a:r>
            <a:r>
              <a:rPr lang="en" sz="1800"/>
              <a:t> metal </a:t>
            </a:r>
            <a:r>
              <a:rPr lang="en" sz="1800"/>
              <a:t>interference</a:t>
            </a:r>
            <a:r>
              <a:rPr lang="en" sz="1800"/>
              <a:t> has on the readings</a:t>
            </a:r>
            <a:endParaRPr sz="1800"/>
          </a:p>
        </p:txBody>
      </p:sp>
      <p:sp>
        <p:nvSpPr>
          <p:cNvPr id="259" name="Google Shape;259;p29"/>
          <p:cNvSpPr txBox="1"/>
          <p:nvPr>
            <p:ph idx="12" type="sldNum"/>
          </p:nvPr>
        </p:nvSpPr>
        <p:spPr>
          <a:xfrm>
            <a:off x="6553200" y="4767265"/>
            <a:ext cx="21336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60" name="Google Shape;26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1736" y="1224750"/>
            <a:ext cx="3211039" cy="348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29"/>
          <p:cNvPicPr preferRelativeResize="0"/>
          <p:nvPr/>
        </p:nvPicPr>
        <p:blipFill rotWithShape="1">
          <a:blip r:embed="rId4">
            <a:alphaModFix/>
          </a:blip>
          <a:srcRect b="12595" l="0" r="0" t="0"/>
          <a:stretch/>
        </p:blipFill>
        <p:spPr>
          <a:xfrm>
            <a:off x="1493700" y="3327150"/>
            <a:ext cx="2267225" cy="138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2"/>
          <p:cNvSpPr txBox="1"/>
          <p:nvPr>
            <p:ph type="title"/>
          </p:nvPr>
        </p:nvSpPr>
        <p:spPr>
          <a:xfrm>
            <a:off x="482600" y="76201"/>
            <a:ext cx="57657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91" name="Google Shape;91;p12"/>
          <p:cNvSpPr txBox="1"/>
          <p:nvPr>
            <p:ph idx="1" type="body"/>
          </p:nvPr>
        </p:nvSpPr>
        <p:spPr>
          <a:xfrm>
            <a:off x="457200" y="933600"/>
            <a:ext cx="8229600" cy="392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81000" lvl="0" marL="457200" rtl="0" algn="l">
              <a:spcBef>
                <a:spcPts val="5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Bray is a premier manufacturer of flow control and automation products and accessories.</a:t>
            </a:r>
            <a:endParaRPr/>
          </a:p>
          <a:p>
            <a:pPr indent="-381000" lvl="0" marL="457200" rtl="0" algn="l">
              <a:spcBef>
                <a:spcPts val="5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Assigned to work with Bray to:</a:t>
            </a:r>
            <a:endParaRPr/>
          </a:p>
          <a:p>
            <a:pPr indent="-361950" lvl="1" marL="914400" rtl="0" algn="l">
              <a:spcBef>
                <a:spcPts val="1000"/>
              </a:spcBef>
              <a:spcAft>
                <a:spcPts val="0"/>
              </a:spcAft>
              <a:buSzPts val="2100"/>
              <a:buChar char="○"/>
            </a:pPr>
            <a:r>
              <a:rPr lang="en"/>
              <a:t>D</a:t>
            </a:r>
            <a:r>
              <a:rPr lang="en"/>
              <a:t>evelop a method to internally measure valve position independent of an actuator </a:t>
            </a:r>
            <a:endParaRPr/>
          </a:p>
          <a:p>
            <a:pPr indent="-361950" lvl="1" marL="914400" rtl="0" algn="l">
              <a:spcBef>
                <a:spcPts val="1000"/>
              </a:spcBef>
              <a:spcAft>
                <a:spcPts val="0"/>
              </a:spcAft>
              <a:buSzPts val="2100"/>
              <a:buChar char="○"/>
            </a:pPr>
            <a:r>
              <a:rPr lang="en"/>
              <a:t>Measure actuator output torque to increase the valve's service life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Current solution: </a:t>
            </a:r>
            <a:r>
              <a:rPr i="1" lang="en"/>
              <a:t>IOT Torque Bracket</a:t>
            </a:r>
            <a:endParaRPr i="1"/>
          </a:p>
          <a:p>
            <a:pPr indent="-361950" lvl="1" marL="914400" rtl="0" algn="l">
              <a:spcBef>
                <a:spcPts val="1000"/>
              </a:spcBef>
              <a:spcAft>
                <a:spcPts val="1000"/>
              </a:spcAft>
              <a:buSzPts val="2100"/>
              <a:buChar char="○"/>
            </a:pPr>
            <a:r>
              <a:rPr lang="en"/>
              <a:t>Indirect measurement of actuator torque</a:t>
            </a:r>
            <a:endParaRPr/>
          </a:p>
        </p:txBody>
      </p:sp>
      <p:sp>
        <p:nvSpPr>
          <p:cNvPr id="92" name="Google Shape;92;p12"/>
          <p:cNvSpPr txBox="1"/>
          <p:nvPr>
            <p:ph idx="12" type="sldNum"/>
          </p:nvPr>
        </p:nvSpPr>
        <p:spPr>
          <a:xfrm>
            <a:off x="6553200" y="4767265"/>
            <a:ext cx="21336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0"/>
          <p:cNvSpPr txBox="1"/>
          <p:nvPr>
            <p:ph type="title"/>
          </p:nvPr>
        </p:nvSpPr>
        <p:spPr>
          <a:xfrm>
            <a:off x="482600" y="76201"/>
            <a:ext cx="57657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Strain Gauges Status</a:t>
            </a:r>
            <a:endParaRPr/>
          </a:p>
        </p:txBody>
      </p:sp>
      <p:sp>
        <p:nvSpPr>
          <p:cNvPr id="267" name="Google Shape;267;p30"/>
          <p:cNvSpPr txBox="1"/>
          <p:nvPr>
            <p:ph idx="1" type="body"/>
          </p:nvPr>
        </p:nvSpPr>
        <p:spPr>
          <a:xfrm>
            <a:off x="457200" y="1109125"/>
            <a:ext cx="6075000" cy="3485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42900" lvl="0" marL="457200" rtl="0" algn="l">
              <a:spcBef>
                <a:spcPts val="5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Strain Gauges &amp; Adhesive ordered 2/26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Shipping from Germany</a:t>
            </a:r>
            <a:endParaRPr sz="1800"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Verified gauges can be inserted into S92 Actuator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Requires 2mm hole drilled into the bolt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Gauge, adhesive, teflon inserted into hole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Entire bolt cured in an oven (140 F for 2 hours)</a:t>
            </a:r>
            <a:endParaRPr sz="1800"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Remaining tasks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V</a:t>
            </a:r>
            <a:r>
              <a:rPr lang="en" sz="1800"/>
              <a:t>erify data collection of stresses with Pi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Validation testing that design meets requirements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Construct casing</a:t>
            </a:r>
            <a:endParaRPr sz="1800"/>
          </a:p>
        </p:txBody>
      </p:sp>
      <p:sp>
        <p:nvSpPr>
          <p:cNvPr id="268" name="Google Shape;268;p30"/>
          <p:cNvSpPr txBox="1"/>
          <p:nvPr>
            <p:ph idx="12" type="sldNum"/>
          </p:nvPr>
        </p:nvSpPr>
        <p:spPr>
          <a:xfrm>
            <a:off x="6553200" y="4767265"/>
            <a:ext cx="21336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69" name="Google Shape;26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2250" y="3409525"/>
            <a:ext cx="2133600" cy="135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52767" y="1109125"/>
            <a:ext cx="2492558" cy="223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1"/>
          <p:cNvSpPr txBox="1"/>
          <p:nvPr>
            <p:ph type="title"/>
          </p:nvPr>
        </p:nvSpPr>
        <p:spPr>
          <a:xfrm>
            <a:off x="482600" y="76201"/>
            <a:ext cx="57657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Motor EMF Status</a:t>
            </a:r>
            <a:endParaRPr/>
          </a:p>
        </p:txBody>
      </p:sp>
      <p:sp>
        <p:nvSpPr>
          <p:cNvPr id="276" name="Google Shape;276;p31"/>
          <p:cNvSpPr txBox="1"/>
          <p:nvPr>
            <p:ph idx="1" type="body"/>
          </p:nvPr>
        </p:nvSpPr>
        <p:spPr>
          <a:xfrm>
            <a:off x="457200" y="1109125"/>
            <a:ext cx="5848500" cy="3485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42900" lvl="0" marL="457200" rtl="0" algn="l">
              <a:spcBef>
                <a:spcPts val="5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Initial mounting bracket designed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Redesign to fit on top of actuator &amp; validate</a:t>
            </a:r>
            <a:endParaRPr sz="1800"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Awaiting arrival of ADC chips to measure back EMF with Raspberry Pi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Initial concept validated with multimeter</a:t>
            </a:r>
            <a:endParaRPr sz="1800"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Remaining tasks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Test mounting methods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Verify data collection method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Validate measurement error of actuator torque</a:t>
            </a:r>
            <a:endParaRPr sz="1800"/>
          </a:p>
        </p:txBody>
      </p:sp>
      <p:sp>
        <p:nvSpPr>
          <p:cNvPr id="277" name="Google Shape;277;p31"/>
          <p:cNvSpPr txBox="1"/>
          <p:nvPr>
            <p:ph idx="12" type="sldNum"/>
          </p:nvPr>
        </p:nvSpPr>
        <p:spPr>
          <a:xfrm>
            <a:off x="6553200" y="4767265"/>
            <a:ext cx="21336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78" name="Google Shape;278;p31"/>
          <p:cNvPicPr preferRelativeResize="0"/>
          <p:nvPr/>
        </p:nvPicPr>
        <p:blipFill rotWithShape="1">
          <a:blip r:embed="rId3">
            <a:alphaModFix/>
          </a:blip>
          <a:srcRect b="18240" l="0" r="0" t="30809"/>
          <a:stretch/>
        </p:blipFill>
        <p:spPr>
          <a:xfrm>
            <a:off x="6448964" y="2452076"/>
            <a:ext cx="1754496" cy="121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31"/>
          <p:cNvPicPr preferRelativeResize="0"/>
          <p:nvPr/>
        </p:nvPicPr>
        <p:blipFill rotWithShape="1">
          <a:blip r:embed="rId4">
            <a:alphaModFix/>
          </a:blip>
          <a:srcRect b="25029" l="0" r="0" t="21178"/>
          <a:stretch/>
        </p:blipFill>
        <p:spPr>
          <a:xfrm>
            <a:off x="6305801" y="1102604"/>
            <a:ext cx="2040827" cy="12121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35313" y="3801538"/>
            <a:ext cx="1581800" cy="105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2"/>
          <p:cNvSpPr txBox="1"/>
          <p:nvPr>
            <p:ph type="title"/>
          </p:nvPr>
        </p:nvSpPr>
        <p:spPr>
          <a:xfrm>
            <a:off x="482600" y="76201"/>
            <a:ext cx="57657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Expenses Status</a:t>
            </a:r>
            <a:endParaRPr/>
          </a:p>
        </p:txBody>
      </p:sp>
      <p:sp>
        <p:nvSpPr>
          <p:cNvPr id="286" name="Google Shape;286;p32"/>
          <p:cNvSpPr txBox="1"/>
          <p:nvPr>
            <p:ph idx="1" type="body"/>
          </p:nvPr>
        </p:nvSpPr>
        <p:spPr>
          <a:xfrm>
            <a:off x="457200" y="1109125"/>
            <a:ext cx="3571200" cy="3485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Waiting on strain gauges and adhesive from HBK (# 4)</a:t>
            </a:r>
            <a:endParaRPr sz="1600"/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Pts val="1600"/>
              <a:buChar char="●"/>
            </a:pPr>
            <a:r>
              <a:rPr lang="en" sz="1600">
                <a:solidFill>
                  <a:srgbClr val="FF0000"/>
                </a:solidFill>
              </a:rPr>
              <a:t>DigiKey order (#2) lost?</a:t>
            </a:r>
            <a:endParaRPr sz="1600">
              <a:solidFill>
                <a:srgbClr val="FF0000"/>
              </a:solidFill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ADC Chips ordered and expected by end of week</a:t>
            </a:r>
            <a:endParaRPr sz="1600"/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b="1" lang="en" sz="1600"/>
              <a:t>Budget Update: $791.57 spent (out of $3,803 approved)</a:t>
            </a:r>
            <a:endParaRPr b="1" sz="1600"/>
          </a:p>
        </p:txBody>
      </p:sp>
      <p:pic>
        <p:nvPicPr>
          <p:cNvPr id="287" name="Google Shape;28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8400" y="1082438"/>
            <a:ext cx="4810799" cy="35387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3"/>
          <p:cNvSpPr txBox="1"/>
          <p:nvPr>
            <p:ph type="title"/>
          </p:nvPr>
        </p:nvSpPr>
        <p:spPr>
          <a:xfrm>
            <a:off x="482600" y="76201"/>
            <a:ext cx="57657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Pending Arrival</a:t>
            </a:r>
            <a:endParaRPr/>
          </a:p>
        </p:txBody>
      </p:sp>
      <p:sp>
        <p:nvSpPr>
          <p:cNvPr id="293" name="Google Shape;293;p33"/>
          <p:cNvSpPr txBox="1"/>
          <p:nvPr>
            <p:ph idx="1" type="body"/>
          </p:nvPr>
        </p:nvSpPr>
        <p:spPr>
          <a:xfrm>
            <a:off x="5641875" y="1109125"/>
            <a:ext cx="3045000" cy="3485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 sz="1800"/>
              <a:t>To be purchased:</a:t>
            </a:r>
            <a:endParaRPr sz="1800"/>
          </a:p>
          <a:p>
            <a:pPr indent="-342900" lvl="0" marL="457200" rtl="0" algn="l">
              <a:spcBef>
                <a:spcPts val="5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Testing Rig Materials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Electrical Connections for solenoid valve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1-2 trips to Bray facilities (as needed)</a:t>
            </a:r>
            <a:endParaRPr sz="1800"/>
          </a:p>
        </p:txBody>
      </p:sp>
      <p:sp>
        <p:nvSpPr>
          <p:cNvPr id="294" name="Google Shape;294;p33"/>
          <p:cNvSpPr txBox="1"/>
          <p:nvPr>
            <p:ph idx="12" type="sldNum"/>
          </p:nvPr>
        </p:nvSpPr>
        <p:spPr>
          <a:xfrm>
            <a:off x="6553200" y="4767265"/>
            <a:ext cx="21336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95" name="Google Shape;29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1071175"/>
            <a:ext cx="5241049" cy="356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4"/>
          <p:cNvSpPr txBox="1"/>
          <p:nvPr>
            <p:ph type="title"/>
          </p:nvPr>
        </p:nvSpPr>
        <p:spPr>
          <a:xfrm>
            <a:off x="482600" y="76201"/>
            <a:ext cx="57657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Budget Planning</a:t>
            </a:r>
            <a:endParaRPr/>
          </a:p>
        </p:txBody>
      </p:sp>
      <p:sp>
        <p:nvSpPr>
          <p:cNvPr id="301" name="Google Shape;301;p34"/>
          <p:cNvSpPr txBox="1"/>
          <p:nvPr>
            <p:ph idx="12" type="sldNum"/>
          </p:nvPr>
        </p:nvSpPr>
        <p:spPr>
          <a:xfrm>
            <a:off x="6553200" y="4767265"/>
            <a:ext cx="21336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02" name="Google Shape;30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600" y="1472250"/>
            <a:ext cx="6693575" cy="219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76176" y="1842700"/>
            <a:ext cx="1709050" cy="1458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5"/>
          <p:cNvSpPr txBox="1"/>
          <p:nvPr>
            <p:ph idx="12" type="sldNum"/>
          </p:nvPr>
        </p:nvSpPr>
        <p:spPr>
          <a:xfrm>
            <a:off x="6553200" y="4767265"/>
            <a:ext cx="21336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9" name="Google Shape;309;p35"/>
          <p:cNvSpPr txBox="1"/>
          <p:nvPr>
            <p:ph type="title"/>
          </p:nvPr>
        </p:nvSpPr>
        <p:spPr>
          <a:xfrm>
            <a:off x="482600" y="76201"/>
            <a:ext cx="57657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Gantt Chart</a:t>
            </a:r>
            <a:endParaRPr/>
          </a:p>
        </p:txBody>
      </p:sp>
      <p:pic>
        <p:nvPicPr>
          <p:cNvPr id="310" name="Google Shape;31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587" y="1076975"/>
            <a:ext cx="8782825" cy="3546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6"/>
          <p:cNvSpPr txBox="1"/>
          <p:nvPr>
            <p:ph type="title"/>
          </p:nvPr>
        </p:nvSpPr>
        <p:spPr>
          <a:xfrm>
            <a:off x="482600" y="76201"/>
            <a:ext cx="57657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Gantt Chart</a:t>
            </a:r>
            <a:endParaRPr/>
          </a:p>
        </p:txBody>
      </p:sp>
      <p:sp>
        <p:nvSpPr>
          <p:cNvPr id="316" name="Google Shape;316;p36"/>
          <p:cNvSpPr txBox="1"/>
          <p:nvPr>
            <p:ph idx="12" type="sldNum"/>
          </p:nvPr>
        </p:nvSpPr>
        <p:spPr>
          <a:xfrm>
            <a:off x="6553200" y="4767265"/>
            <a:ext cx="21336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17" name="Google Shape;31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512" y="1279375"/>
            <a:ext cx="8752974" cy="3142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7"/>
          <p:cNvSpPr txBox="1"/>
          <p:nvPr>
            <p:ph type="title"/>
          </p:nvPr>
        </p:nvSpPr>
        <p:spPr>
          <a:xfrm>
            <a:off x="482600" y="76201"/>
            <a:ext cx="57657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Risk Assessment</a:t>
            </a:r>
            <a:endParaRPr/>
          </a:p>
        </p:txBody>
      </p:sp>
      <p:sp>
        <p:nvSpPr>
          <p:cNvPr id="323" name="Google Shape;323;p37"/>
          <p:cNvSpPr txBox="1"/>
          <p:nvPr>
            <p:ph idx="12" type="sldNum"/>
          </p:nvPr>
        </p:nvSpPr>
        <p:spPr>
          <a:xfrm>
            <a:off x="6553200" y="4767265"/>
            <a:ext cx="21336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24" name="Google Shape;32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3697" y="1098250"/>
            <a:ext cx="8556624" cy="350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8"/>
          <p:cNvSpPr txBox="1"/>
          <p:nvPr>
            <p:ph type="title"/>
          </p:nvPr>
        </p:nvSpPr>
        <p:spPr>
          <a:xfrm>
            <a:off x="482600" y="76201"/>
            <a:ext cx="57657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FMECA</a:t>
            </a:r>
            <a:endParaRPr/>
          </a:p>
        </p:txBody>
      </p:sp>
      <p:sp>
        <p:nvSpPr>
          <p:cNvPr id="330" name="Google Shape;330;p38"/>
          <p:cNvSpPr txBox="1"/>
          <p:nvPr>
            <p:ph idx="1" type="body"/>
          </p:nvPr>
        </p:nvSpPr>
        <p:spPr>
          <a:xfrm>
            <a:off x="457200" y="1109133"/>
            <a:ext cx="8229600" cy="3485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38"/>
          <p:cNvSpPr txBox="1"/>
          <p:nvPr>
            <p:ph idx="12" type="sldNum"/>
          </p:nvPr>
        </p:nvSpPr>
        <p:spPr>
          <a:xfrm>
            <a:off x="6553200" y="4767265"/>
            <a:ext cx="21336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32" name="Google Shape;332;p38"/>
          <p:cNvPicPr preferRelativeResize="0"/>
          <p:nvPr/>
        </p:nvPicPr>
        <p:blipFill rotWithShape="1">
          <a:blip r:embed="rId3">
            <a:alphaModFix/>
          </a:blip>
          <a:srcRect b="0" l="0" r="8408" t="0"/>
          <a:stretch/>
        </p:blipFill>
        <p:spPr>
          <a:xfrm>
            <a:off x="412450" y="3358875"/>
            <a:ext cx="8319099" cy="163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4400" y="2461250"/>
            <a:ext cx="8375200" cy="94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2450" y="1427775"/>
            <a:ext cx="8319098" cy="103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2450" y="891775"/>
            <a:ext cx="8319101" cy="5359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9"/>
          <p:cNvSpPr txBox="1"/>
          <p:nvPr>
            <p:ph type="title"/>
          </p:nvPr>
        </p:nvSpPr>
        <p:spPr>
          <a:xfrm>
            <a:off x="482600" y="76201"/>
            <a:ext cx="57657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Process Risk Assessment</a:t>
            </a:r>
            <a:endParaRPr/>
          </a:p>
        </p:txBody>
      </p:sp>
      <p:sp>
        <p:nvSpPr>
          <p:cNvPr id="341" name="Google Shape;341;p39"/>
          <p:cNvSpPr txBox="1"/>
          <p:nvPr>
            <p:ph idx="12" type="sldNum"/>
          </p:nvPr>
        </p:nvSpPr>
        <p:spPr>
          <a:xfrm>
            <a:off x="6553200" y="4767265"/>
            <a:ext cx="21336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42" name="Google Shape;34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586" y="1260725"/>
            <a:ext cx="8194826" cy="3261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3"/>
          <p:cNvSpPr txBox="1"/>
          <p:nvPr>
            <p:ph type="title"/>
          </p:nvPr>
        </p:nvSpPr>
        <p:spPr>
          <a:xfrm>
            <a:off x="482600" y="76201"/>
            <a:ext cx="57657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Relevant Products</a:t>
            </a:r>
            <a:endParaRPr/>
          </a:p>
        </p:txBody>
      </p:sp>
      <p:sp>
        <p:nvSpPr>
          <p:cNvPr id="98" name="Google Shape;98;p13"/>
          <p:cNvSpPr txBox="1"/>
          <p:nvPr>
            <p:ph idx="1" type="body"/>
          </p:nvPr>
        </p:nvSpPr>
        <p:spPr>
          <a:xfrm>
            <a:off x="457200" y="3842822"/>
            <a:ext cx="8229600" cy="11622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/>
              <a:t>S92 rack-and-pinion actuator		S98 scotch-yoke actuator</a:t>
            </a:r>
            <a:endParaRPr/>
          </a:p>
          <a:p>
            <a:pPr indent="0" lvl="0" marL="0" rtl="0" algn="ctr">
              <a:spcBef>
                <a:spcPts val="500"/>
              </a:spcBef>
              <a:spcAft>
                <a:spcPts val="0"/>
              </a:spcAft>
              <a:buNone/>
            </a:pPr>
            <a:r>
              <a:rPr i="1" lang="en" u="sng"/>
              <a:t>Both are not yet “smart”</a:t>
            </a:r>
            <a:endParaRPr i="1" u="sng"/>
          </a:p>
        </p:txBody>
      </p:sp>
      <p:pic>
        <p:nvPicPr>
          <p:cNvPr descr="A diagram of a mechanical device&#10;&#10;Description automatically generated" id="99" name="Google Shape;99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600" y="1109125"/>
            <a:ext cx="3193050" cy="273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17948" y="1152875"/>
            <a:ext cx="3800802" cy="27337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3"/>
          <p:cNvSpPr txBox="1"/>
          <p:nvPr>
            <p:ph idx="12" type="sldNum"/>
          </p:nvPr>
        </p:nvSpPr>
        <p:spPr>
          <a:xfrm>
            <a:off x="6553200" y="4767265"/>
            <a:ext cx="21336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2" name="Google Shape;102;p13"/>
          <p:cNvSpPr/>
          <p:nvPr/>
        </p:nvSpPr>
        <p:spPr>
          <a:xfrm>
            <a:off x="1687175" y="1717300"/>
            <a:ext cx="1458300" cy="788100"/>
          </a:xfrm>
          <a:prstGeom prst="rect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40"/>
          <p:cNvSpPr txBox="1"/>
          <p:nvPr>
            <p:ph type="title"/>
          </p:nvPr>
        </p:nvSpPr>
        <p:spPr>
          <a:xfrm>
            <a:off x="482600" y="76201"/>
            <a:ext cx="57657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Deliverables</a:t>
            </a:r>
            <a:endParaRPr/>
          </a:p>
        </p:txBody>
      </p:sp>
      <p:sp>
        <p:nvSpPr>
          <p:cNvPr id="348" name="Google Shape;348;p40"/>
          <p:cNvSpPr txBox="1"/>
          <p:nvPr>
            <p:ph idx="1" type="body"/>
          </p:nvPr>
        </p:nvSpPr>
        <p:spPr>
          <a:xfrm>
            <a:off x="457200" y="1109133"/>
            <a:ext cx="8229600" cy="3485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42900" lvl="0" marL="457200" rtl="0" algn="l">
              <a:spcBef>
                <a:spcPts val="5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Provide a solution for detecting valve positions and internal actuator torque</a:t>
            </a:r>
            <a:endParaRPr sz="1800"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Solution scalable to varying actuator and valve sizes</a:t>
            </a:r>
            <a:endParaRPr sz="1800"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Product is cost-effective and safe for the user</a:t>
            </a:r>
            <a:endParaRPr sz="1800"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Validate </a:t>
            </a:r>
            <a:r>
              <a:rPr lang="en" sz="1800"/>
              <a:t>which</a:t>
            </a:r>
            <a:r>
              <a:rPr lang="en" sz="1800"/>
              <a:t> solutions best meet customer needs while minimizing error</a:t>
            </a:r>
            <a:endParaRPr sz="1800"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Collaborate with Bray to create prototypes of solutions, which will undergo testing with their valves and actuators</a:t>
            </a:r>
            <a:endParaRPr sz="1800"/>
          </a:p>
          <a:p>
            <a:pPr indent="-342900" lvl="0" marL="457200" rtl="0" algn="l">
              <a:spcBef>
                <a:spcPts val="1000"/>
              </a:spcBef>
              <a:spcAft>
                <a:spcPts val="1000"/>
              </a:spcAft>
              <a:buSzPts val="1800"/>
              <a:buChar char="●"/>
            </a:pPr>
            <a:r>
              <a:rPr lang="en" sz="1800"/>
              <a:t>Adhere to milestones and deadlines, allowing us to provide effective material for our upcoming reports</a:t>
            </a:r>
            <a:endParaRPr/>
          </a:p>
        </p:txBody>
      </p:sp>
      <p:sp>
        <p:nvSpPr>
          <p:cNvPr id="349" name="Google Shape;349;p40"/>
          <p:cNvSpPr txBox="1"/>
          <p:nvPr>
            <p:ph idx="12" type="sldNum"/>
          </p:nvPr>
        </p:nvSpPr>
        <p:spPr>
          <a:xfrm>
            <a:off x="6553200" y="4767265"/>
            <a:ext cx="21336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41"/>
          <p:cNvSpPr txBox="1"/>
          <p:nvPr>
            <p:ph type="title"/>
          </p:nvPr>
        </p:nvSpPr>
        <p:spPr>
          <a:xfrm>
            <a:off x="482600" y="76201"/>
            <a:ext cx="57657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Conclusions</a:t>
            </a:r>
            <a:endParaRPr/>
          </a:p>
        </p:txBody>
      </p:sp>
      <p:sp>
        <p:nvSpPr>
          <p:cNvPr id="355" name="Google Shape;355;p41"/>
          <p:cNvSpPr txBox="1"/>
          <p:nvPr>
            <p:ph idx="1" type="body"/>
          </p:nvPr>
        </p:nvSpPr>
        <p:spPr>
          <a:xfrm>
            <a:off x="457200" y="1109133"/>
            <a:ext cx="8229600" cy="3485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 fontScale="47500" lnSpcReduction="10000"/>
          </a:bodyPr>
          <a:lstStyle/>
          <a:p>
            <a:pPr indent="-350613" lvl="0" marL="457200" rtl="0" algn="l">
              <a:spcBef>
                <a:spcPts val="500"/>
              </a:spcBef>
              <a:spcAft>
                <a:spcPts val="0"/>
              </a:spcAft>
              <a:buSzPct val="100000"/>
              <a:buChar char="●"/>
            </a:pPr>
            <a:r>
              <a:rPr lang="en" sz="4045"/>
              <a:t>Concepts to measure valve position</a:t>
            </a:r>
            <a:endParaRPr sz="4045"/>
          </a:p>
          <a:p>
            <a:pPr indent="-350613" lvl="1" marL="914400" rtl="0" algn="l">
              <a:spcBef>
                <a:spcPts val="1000"/>
              </a:spcBef>
              <a:spcAft>
                <a:spcPts val="0"/>
              </a:spcAft>
              <a:buSzPct val="100000"/>
              <a:buChar char="○"/>
            </a:pPr>
            <a:r>
              <a:rPr lang="en" sz="4045"/>
              <a:t>Rotary Potentiometer, Hall Effect Sensor</a:t>
            </a:r>
            <a:endParaRPr sz="4045"/>
          </a:p>
          <a:p>
            <a:pPr indent="-350613" lvl="0" marL="457200" rtl="0" algn="l">
              <a:spcBef>
                <a:spcPts val="1000"/>
              </a:spcBef>
              <a:spcAft>
                <a:spcPts val="0"/>
              </a:spcAft>
              <a:buSzPct val="100000"/>
              <a:buChar char="●"/>
            </a:pPr>
            <a:r>
              <a:rPr lang="en" sz="4045"/>
              <a:t>Concepts to measure actuator torque</a:t>
            </a:r>
            <a:endParaRPr sz="4045"/>
          </a:p>
          <a:p>
            <a:pPr indent="-350613" lvl="1" marL="914400" rtl="0" algn="l">
              <a:spcBef>
                <a:spcPts val="1000"/>
              </a:spcBef>
              <a:spcAft>
                <a:spcPts val="0"/>
              </a:spcAft>
              <a:buSzPct val="100000"/>
              <a:buChar char="○"/>
            </a:pPr>
            <a:r>
              <a:rPr lang="en" sz="4045"/>
              <a:t>Cylindrical Strain Gauge, EMF Generation</a:t>
            </a:r>
            <a:endParaRPr sz="4045"/>
          </a:p>
          <a:p>
            <a:pPr indent="-350613" lvl="0" marL="457200" rtl="0" algn="l">
              <a:spcBef>
                <a:spcPts val="1000"/>
              </a:spcBef>
              <a:spcAft>
                <a:spcPts val="0"/>
              </a:spcAft>
              <a:buSzPct val="100000"/>
              <a:buChar char="●"/>
            </a:pPr>
            <a:r>
              <a:rPr lang="en" sz="4045"/>
              <a:t>Spring Semester Goal</a:t>
            </a:r>
            <a:endParaRPr sz="4045"/>
          </a:p>
          <a:p>
            <a:pPr indent="-350613" lvl="1" marL="914400" rtl="0" algn="l">
              <a:spcBef>
                <a:spcPts val="1000"/>
              </a:spcBef>
              <a:spcAft>
                <a:spcPts val="0"/>
              </a:spcAft>
              <a:buSzPct val="100000"/>
              <a:buChar char="○"/>
            </a:pPr>
            <a:r>
              <a:rPr lang="en" sz="4045"/>
              <a:t>Develop, test, and validate design concepts and determine which best meets project deliverables.</a:t>
            </a:r>
            <a:endParaRPr sz="4045"/>
          </a:p>
          <a:p>
            <a:pPr indent="-350613" lvl="0" marL="457200" rtl="0" algn="l">
              <a:spcBef>
                <a:spcPts val="1000"/>
              </a:spcBef>
              <a:spcAft>
                <a:spcPts val="0"/>
              </a:spcAft>
              <a:buSzPct val="100000"/>
              <a:buChar char="●"/>
            </a:pPr>
            <a:r>
              <a:rPr lang="en" sz="4045"/>
              <a:t>Physical manufacturing/testing is </a:t>
            </a:r>
            <a:r>
              <a:rPr lang="en" sz="4045"/>
              <a:t>underway</a:t>
            </a:r>
            <a:r>
              <a:rPr lang="en" sz="4045"/>
              <a:t> and going well</a:t>
            </a:r>
            <a:endParaRPr sz="4045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41"/>
          <p:cNvSpPr txBox="1"/>
          <p:nvPr>
            <p:ph idx="12" type="sldNum"/>
          </p:nvPr>
        </p:nvSpPr>
        <p:spPr>
          <a:xfrm>
            <a:off x="6553200" y="4767265"/>
            <a:ext cx="21336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42"/>
          <p:cNvSpPr txBox="1"/>
          <p:nvPr>
            <p:ph type="title"/>
          </p:nvPr>
        </p:nvSpPr>
        <p:spPr>
          <a:xfrm>
            <a:off x="482600" y="76201"/>
            <a:ext cx="57657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362" name="Google Shape;362;p42"/>
          <p:cNvSpPr txBox="1"/>
          <p:nvPr>
            <p:ph idx="1" type="body"/>
          </p:nvPr>
        </p:nvSpPr>
        <p:spPr>
          <a:xfrm>
            <a:off x="457200" y="1109124"/>
            <a:ext cx="8229600" cy="3829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 fontScale="850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“Piping Codes and Valve Standards”. </a:t>
            </a:r>
            <a:r>
              <a:rPr i="1"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Valve Magazine</a:t>
            </a: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September 29, 2015,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lang="en" sz="1200" u="sng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https://www.valvemagazine.com/articles/piping-codes-and-valve-standards</a:t>
            </a: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Accessed 25 October 2023. 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45720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“Fluid Power Actuators Explained”. </a:t>
            </a:r>
            <a:r>
              <a:rPr i="1"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Rotork Fluid Systems</a:t>
            </a: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May 2016, </a:t>
            </a:r>
            <a:r>
              <a:rPr lang="en" sz="1200" u="sng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https://www.rotork.com/uploads/documents-versions/24733/1/pub010-024-00_0516.pdf</a:t>
            </a: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Accessed 11 September 2023.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457200" rtl="0" algn="l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“Pneumatic Actuator: Series 92/93 Rack &amp; Pinion Pneumatic”. </a:t>
            </a:r>
            <a:r>
              <a:rPr i="1"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Bray International, Inc</a:t>
            </a: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n.d., </a:t>
            </a:r>
            <a:r>
              <a:rPr lang="en" sz="1200" u="sng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https://www.bray.com/valves-actuators-controls/actuators/pneumatic-actuator/series-92-93-pneumatic-actuator</a:t>
            </a: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Accessed 11 September 2023.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457200" rtl="0" algn="l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“Scotch Yoke Pneumatic Actuator: Series 98”. </a:t>
            </a:r>
            <a:r>
              <a:rPr i="1"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Bray International, Inc</a:t>
            </a: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n.d., </a:t>
            </a:r>
            <a:r>
              <a:rPr lang="en" sz="1200" u="sng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https://www.bray.com/valves-actuators-controls/actuators/pneumatic-actuator/series-98-scotch-yoke-pneumatic-actuator</a:t>
            </a: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Accessed 11 September 2023.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“Mark-10 MTT03C-100 Hand-held Cap Torque Meter CAP-TT03-100”. </a:t>
            </a:r>
            <a:r>
              <a:rPr i="1"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ABQ Industrial</a:t>
            </a: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n.d., </a:t>
            </a:r>
            <a:r>
              <a:rPr lang="en" sz="1200" u="sng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https://www.abqindustrial.net/store/mark-10-mtt03c-100-hand-held-cap-torque-meter-cap-tt03-100-100-lbf-in-capacity-p-807-op-1306_4671.html</a:t>
            </a: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Accessed 25 October 2023.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“Torque Sensor - Valve Torque Testing”. </a:t>
            </a:r>
            <a:r>
              <a:rPr i="1"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Futek Advanced Sensor Technology</a:t>
            </a: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n.d., </a:t>
            </a:r>
            <a:r>
              <a:rPr lang="en" sz="1200" u="sng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https://www.futek.com/applications/Valve-Torque-Testing</a:t>
            </a: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Accessed 23 October 2023.</a:t>
            </a:r>
            <a:endParaRPr b="1" sz="1229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45720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“A Comprehensive Guide on Butterfly Valve Vs Ball Valve”. </a:t>
            </a:r>
            <a:r>
              <a:rPr i="1"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Dombor Valve</a:t>
            </a: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2021, </a:t>
            </a:r>
            <a:r>
              <a:rPr lang="en" sz="1200" u="sng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https://www.dombor.com/ball-valve-vs-butterfly-valve/</a:t>
            </a: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Accessed 11 September 2023.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457200" rtl="0" algn="l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“Rotary Potentiometer - 10k Ohm, Linear”. </a:t>
            </a:r>
            <a:r>
              <a:rPr i="1"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Osoyoo</a:t>
            </a: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May 7, 2015, </a:t>
            </a:r>
            <a:r>
              <a:rPr lang="en" sz="1200" u="sng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https://osoyoo.com/2017/05/07/rotary-potentiometer-10k-ohm-linear/</a:t>
            </a: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Accessed 29 October 2023.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457200" rtl="0" algn="l">
              <a:lnSpc>
                <a:spcPct val="107916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lang="en" sz="12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11"/>
              </a:rPr>
              <a:t>https://urldefense.com/v3/__https://www.hbm.com/en/7452/cylindric-strain-gauges-for-measurements-in-bolts/?product_type_no=LB11*TB21*20Strain*20Gauges*20for*20Measuring*20in*20Screws*20&amp;*20Bolts__;LyUlJSUlJSUl!!KwNVnqRv!D9Ef3vPu0aZQhc7RLKtv_F_0ptA4-baKgBz2qm5KfQ57GkAa8nQAN9R7XYwxzJueRnq8yxMvErTp04wVIMVGhQr57Ok-EDJCuA$</a:t>
            </a: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63" name="Google Shape;363;p42"/>
          <p:cNvSpPr txBox="1"/>
          <p:nvPr>
            <p:ph idx="12" type="sldNum"/>
          </p:nvPr>
        </p:nvSpPr>
        <p:spPr>
          <a:xfrm>
            <a:off x="6553200" y="4767265"/>
            <a:ext cx="21336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43"/>
          <p:cNvSpPr txBox="1"/>
          <p:nvPr>
            <p:ph type="ctrTitle"/>
          </p:nvPr>
        </p:nvSpPr>
        <p:spPr>
          <a:xfrm>
            <a:off x="685800" y="2020492"/>
            <a:ext cx="7772400" cy="11025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  <p:sp>
        <p:nvSpPr>
          <p:cNvPr id="369" name="Google Shape;369;p43"/>
          <p:cNvSpPr txBox="1"/>
          <p:nvPr>
            <p:ph idx="12" type="sldNum"/>
          </p:nvPr>
        </p:nvSpPr>
        <p:spPr>
          <a:xfrm>
            <a:off x="6553200" y="4767265"/>
            <a:ext cx="21336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4"/>
          <p:cNvSpPr txBox="1"/>
          <p:nvPr>
            <p:ph type="title"/>
          </p:nvPr>
        </p:nvSpPr>
        <p:spPr>
          <a:xfrm>
            <a:off x="482600" y="76201"/>
            <a:ext cx="57657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Relevant Products</a:t>
            </a:r>
            <a:endParaRPr/>
          </a:p>
        </p:txBody>
      </p:sp>
      <p:sp>
        <p:nvSpPr>
          <p:cNvPr id="108" name="Google Shape;108;p14"/>
          <p:cNvSpPr txBox="1"/>
          <p:nvPr>
            <p:ph idx="1" type="body"/>
          </p:nvPr>
        </p:nvSpPr>
        <p:spPr>
          <a:xfrm>
            <a:off x="277750" y="3272975"/>
            <a:ext cx="7198200" cy="1494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68300" lvl="0" marL="457200" rtl="0" algn="l">
              <a:spcBef>
                <a:spcPts val="50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Butterfly and ball valves</a:t>
            </a:r>
            <a:endParaRPr sz="2200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 sz="2200"/>
              <a:t>Focusing on ball valve due to higher engineering complexity.</a:t>
            </a:r>
            <a:endParaRPr sz="2200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 sz="2200"/>
              <a:t>Project solution should be agnostic to valve type.</a:t>
            </a:r>
            <a:endParaRPr sz="2200"/>
          </a:p>
        </p:txBody>
      </p:sp>
      <p:pic>
        <p:nvPicPr>
          <p:cNvPr id="109" name="Google Shape;109;p14"/>
          <p:cNvPicPr preferRelativeResize="0"/>
          <p:nvPr/>
        </p:nvPicPr>
        <p:blipFill rotWithShape="1">
          <a:blip r:embed="rId3">
            <a:alphaModFix/>
          </a:blip>
          <a:srcRect b="11461" l="0" r="0" t="4695"/>
          <a:stretch/>
        </p:blipFill>
        <p:spPr>
          <a:xfrm>
            <a:off x="5194625" y="864800"/>
            <a:ext cx="2023325" cy="2408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09250" y="933600"/>
            <a:ext cx="3321525" cy="2290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4"/>
          <p:cNvSpPr txBox="1"/>
          <p:nvPr>
            <p:ph idx="12" type="sldNum"/>
          </p:nvPr>
        </p:nvSpPr>
        <p:spPr>
          <a:xfrm>
            <a:off x="6553200" y="4767265"/>
            <a:ext cx="21336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5"/>
          <p:cNvSpPr txBox="1"/>
          <p:nvPr>
            <p:ph type="title"/>
          </p:nvPr>
        </p:nvSpPr>
        <p:spPr>
          <a:xfrm>
            <a:off x="482600" y="76201"/>
            <a:ext cx="57657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Customer</a:t>
            </a:r>
            <a:r>
              <a:rPr lang="en"/>
              <a:t> Needs</a:t>
            </a:r>
            <a:endParaRPr/>
          </a:p>
        </p:txBody>
      </p:sp>
      <p:sp>
        <p:nvSpPr>
          <p:cNvPr id="117" name="Google Shape;117;p15"/>
          <p:cNvSpPr txBox="1"/>
          <p:nvPr>
            <p:ph idx="12" type="sldNum"/>
          </p:nvPr>
        </p:nvSpPr>
        <p:spPr>
          <a:xfrm>
            <a:off x="6553200" y="4767265"/>
            <a:ext cx="21336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118" name="Google Shape;118;p15"/>
          <p:cNvGraphicFramePr/>
          <p:nvPr/>
        </p:nvGraphicFramePr>
        <p:xfrm>
          <a:off x="2357425" y="9043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{201B5C74-5F08-4A35-9C14-712EB53264D9}</a:tableStyleId>
              </a:tblPr>
              <a:tblGrid>
                <a:gridCol w="952500"/>
                <a:gridCol w="2524125"/>
                <a:gridCol w="952500"/>
              </a:tblGrid>
              <a:tr h="2190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#</a:t>
                      </a:r>
                      <a:endParaRPr b="1" sz="10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B0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Need</a:t>
                      </a:r>
                      <a:endParaRPr b="1" sz="10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B0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Importance</a:t>
                      </a:r>
                      <a:endParaRPr b="1" sz="10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B0F00"/>
                    </a:solidFill>
                  </a:tcPr>
                </a:tc>
              </a:tr>
              <a:tr h="3905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Final product is embedded into the actuator casing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05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Product is scalable for different-sized valves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05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Product records and transmits sensor data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05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Works in a wide temperature range (-40℉-300℉)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05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Works under various pressures (100 psi - 740 psi)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6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Works for various fluid mediums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7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Measures actuator torque to &lt; 5% error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05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8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Relatively short lead times for parts (3-4 weeks)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05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9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Determines true valve position independent of actuator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05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10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Works for both pneumatic and hydraulic actuators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11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Short time for calibrating the sensor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6"/>
          <p:cNvSpPr txBox="1"/>
          <p:nvPr>
            <p:ph type="title"/>
          </p:nvPr>
        </p:nvSpPr>
        <p:spPr>
          <a:xfrm>
            <a:off x="482600" y="76201"/>
            <a:ext cx="57657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Concept Generation</a:t>
            </a:r>
            <a:endParaRPr/>
          </a:p>
        </p:txBody>
      </p:sp>
      <p:sp>
        <p:nvSpPr>
          <p:cNvPr id="124" name="Google Shape;124;p16"/>
          <p:cNvSpPr txBox="1"/>
          <p:nvPr>
            <p:ph idx="12" type="sldNum"/>
          </p:nvPr>
        </p:nvSpPr>
        <p:spPr>
          <a:xfrm>
            <a:off x="6553200" y="4767265"/>
            <a:ext cx="21336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125" name="Google Shape;125;p16"/>
          <p:cNvGraphicFramePr/>
          <p:nvPr/>
        </p:nvGraphicFramePr>
        <p:xfrm>
          <a:off x="952500" y="15320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{23D8B2F1-B769-4AB2-B2BA-B7CBD1606092}</a:tableStyleId>
              </a:tblPr>
              <a:tblGrid>
                <a:gridCol w="1432175"/>
                <a:gridCol w="5947800"/>
              </a:tblGrid>
              <a:tr h="1318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Position</a:t>
                      </a:r>
                      <a:endParaRPr b="1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-"/>
                      </a:pPr>
                      <a:r>
                        <a:rPr lang="en"/>
                        <a:t>Rotary Potentiometer (voltage -&gt; angular position)</a:t>
                      </a:r>
                      <a:endParaRPr/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-"/>
                      </a:pPr>
                      <a:r>
                        <a:rPr lang="en"/>
                        <a:t>Hall effect sensor to identify rotation of a magnetized point</a:t>
                      </a:r>
                      <a:endParaRPr/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-"/>
                      </a:pPr>
                      <a:r>
                        <a:rPr lang="en"/>
                        <a:t>Flow meters before and after valve</a:t>
                      </a:r>
                      <a:endParaRPr/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-"/>
                      </a:pPr>
                      <a:r>
                        <a:rPr lang="en"/>
                        <a:t>Fluid turbulence measurement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1318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Torque</a:t>
                      </a:r>
                      <a:endParaRPr b="1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-"/>
                      </a:pPr>
                      <a:r>
                        <a:rPr lang="en"/>
                        <a:t>Potentiometer (angular acceleration * I = torque)</a:t>
                      </a:r>
                      <a:endParaRPr/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-"/>
                      </a:pPr>
                      <a:r>
                        <a:rPr lang="en"/>
                        <a:t>Strain gauges on shaft</a:t>
                      </a:r>
                      <a:endParaRPr/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-"/>
                      </a:pPr>
                      <a:r>
                        <a:rPr lang="en"/>
                        <a:t>Strain gauges on stop bolts</a:t>
                      </a:r>
                      <a:endParaRPr/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-"/>
                      </a:pPr>
                      <a:r>
                        <a:rPr lang="en"/>
                        <a:t>Spring scale</a:t>
                      </a:r>
                      <a:endParaRPr/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-"/>
                      </a:pPr>
                      <a:r>
                        <a:rPr lang="en"/>
                        <a:t>Convert electric power generation to torque using time and rotation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7"/>
          <p:cNvSpPr txBox="1"/>
          <p:nvPr>
            <p:ph type="title"/>
          </p:nvPr>
        </p:nvSpPr>
        <p:spPr>
          <a:xfrm>
            <a:off x="482600" y="76201"/>
            <a:ext cx="57657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Concept Refinement</a:t>
            </a:r>
            <a:endParaRPr/>
          </a:p>
        </p:txBody>
      </p:sp>
      <p:sp>
        <p:nvSpPr>
          <p:cNvPr id="131" name="Google Shape;131;p17"/>
          <p:cNvSpPr txBox="1"/>
          <p:nvPr>
            <p:ph idx="1" type="body"/>
          </p:nvPr>
        </p:nvSpPr>
        <p:spPr>
          <a:xfrm>
            <a:off x="457200" y="1109133"/>
            <a:ext cx="8229600" cy="3485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81000" lvl="0" marL="457200" rtl="0" algn="l">
              <a:spcBef>
                <a:spcPts val="5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Only direct measurements preferred for better accuracy</a:t>
            </a:r>
            <a:endParaRPr/>
          </a:p>
          <a:p>
            <a:pPr indent="-368300" lvl="1" marL="914400" rtl="0" algn="l">
              <a:spcBef>
                <a:spcPts val="400"/>
              </a:spcBef>
              <a:spcAft>
                <a:spcPts val="0"/>
              </a:spcAft>
              <a:buSzPts val="2200"/>
              <a:buChar char="○"/>
            </a:pPr>
            <a:r>
              <a:rPr lang="en" sz="2200"/>
              <a:t>Should not apply calculations to measured data</a:t>
            </a:r>
            <a:endParaRPr sz="2200"/>
          </a:p>
          <a:p>
            <a:pPr indent="-368300" lvl="1" marL="914400" rtl="0" algn="l">
              <a:spcBef>
                <a:spcPts val="1000"/>
              </a:spcBef>
              <a:spcAft>
                <a:spcPts val="0"/>
              </a:spcAft>
              <a:buSzPts val="2200"/>
              <a:buChar char="○"/>
            </a:pPr>
            <a:r>
              <a:rPr lang="en" sz="2200"/>
              <a:t>Ruled out any flow measurements</a:t>
            </a:r>
            <a:endParaRPr sz="2200"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Most important solution </a:t>
            </a:r>
            <a:r>
              <a:rPr lang="en"/>
              <a:t>characteristics</a:t>
            </a:r>
            <a:endParaRPr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 sz="2200"/>
              <a:t>&lt;5% error for torque, &lt;2% error for position</a:t>
            </a:r>
            <a:endParaRPr sz="2200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 sz="2200"/>
              <a:t>No interference with system performance</a:t>
            </a:r>
            <a:endParaRPr sz="2200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 sz="2200"/>
              <a:t>Embedded nature</a:t>
            </a:r>
            <a:endParaRPr sz="2200"/>
          </a:p>
        </p:txBody>
      </p:sp>
      <p:sp>
        <p:nvSpPr>
          <p:cNvPr id="132" name="Google Shape;132;p17"/>
          <p:cNvSpPr txBox="1"/>
          <p:nvPr>
            <p:ph idx="12" type="sldNum"/>
          </p:nvPr>
        </p:nvSpPr>
        <p:spPr>
          <a:xfrm>
            <a:off x="6553200" y="4767265"/>
            <a:ext cx="21336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8"/>
          <p:cNvSpPr txBox="1"/>
          <p:nvPr>
            <p:ph type="title"/>
          </p:nvPr>
        </p:nvSpPr>
        <p:spPr>
          <a:xfrm>
            <a:off x="482600" y="76201"/>
            <a:ext cx="57657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Experimental Method</a:t>
            </a:r>
            <a:endParaRPr/>
          </a:p>
        </p:txBody>
      </p:sp>
      <p:sp>
        <p:nvSpPr>
          <p:cNvPr id="138" name="Google Shape;138;p18"/>
          <p:cNvSpPr txBox="1"/>
          <p:nvPr>
            <p:ph idx="1" type="body"/>
          </p:nvPr>
        </p:nvSpPr>
        <p:spPr>
          <a:xfrm>
            <a:off x="457200" y="1109133"/>
            <a:ext cx="8229600" cy="3485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81000" lvl="0" marL="457200" rtl="0" algn="l">
              <a:spcBef>
                <a:spcPts val="5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Test 2 </a:t>
            </a:r>
            <a:r>
              <a:rPr lang="en"/>
              <a:t>concepts</a:t>
            </a:r>
            <a:r>
              <a:rPr lang="en"/>
              <a:t> for each deliverable</a:t>
            </a:r>
            <a:endParaRPr/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SzPts val="2100"/>
              <a:buChar char="○"/>
            </a:pPr>
            <a:r>
              <a:rPr lang="en"/>
              <a:t>Potentiometer and strain gauges are most promising, but others merit at least initial testing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Valve position concepts</a:t>
            </a:r>
            <a:endParaRPr/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SzPts val="2100"/>
              <a:buChar char="○"/>
            </a:pPr>
            <a:r>
              <a:rPr lang="en"/>
              <a:t>Rotary Potentiometer</a:t>
            </a:r>
            <a:endParaRPr/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SzPts val="2100"/>
              <a:buChar char="○"/>
            </a:pPr>
            <a:r>
              <a:rPr lang="en"/>
              <a:t>Hall Effect sensor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Actuator torque c</a:t>
            </a:r>
            <a:r>
              <a:rPr lang="en"/>
              <a:t>oncepts</a:t>
            </a:r>
            <a:endParaRPr/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SzPts val="2100"/>
              <a:buChar char="○"/>
            </a:pPr>
            <a:r>
              <a:rPr lang="en"/>
              <a:t>Cylindrical Strain Gauge</a:t>
            </a:r>
            <a:endParaRPr/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SzPts val="2100"/>
              <a:buChar char="○"/>
            </a:pPr>
            <a:r>
              <a:rPr lang="en"/>
              <a:t>Electrical Energy Generation</a:t>
            </a:r>
            <a:endParaRPr/>
          </a:p>
        </p:txBody>
      </p:sp>
      <p:sp>
        <p:nvSpPr>
          <p:cNvPr id="139" name="Google Shape;139;p18"/>
          <p:cNvSpPr txBox="1"/>
          <p:nvPr>
            <p:ph idx="12" type="sldNum"/>
          </p:nvPr>
        </p:nvSpPr>
        <p:spPr>
          <a:xfrm>
            <a:off x="6553200" y="4767265"/>
            <a:ext cx="21336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9"/>
          <p:cNvSpPr txBox="1"/>
          <p:nvPr>
            <p:ph type="title"/>
          </p:nvPr>
        </p:nvSpPr>
        <p:spPr>
          <a:xfrm>
            <a:off x="482600" y="76201"/>
            <a:ext cx="57657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 Details</a:t>
            </a:r>
            <a:endParaRPr/>
          </a:p>
        </p:txBody>
      </p:sp>
      <p:sp>
        <p:nvSpPr>
          <p:cNvPr id="145" name="Google Shape;145;p19"/>
          <p:cNvSpPr txBox="1"/>
          <p:nvPr>
            <p:ph idx="1" type="body"/>
          </p:nvPr>
        </p:nvSpPr>
        <p:spPr>
          <a:xfrm>
            <a:off x="457200" y="1109125"/>
            <a:ext cx="5260500" cy="3485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81000" lvl="0" marL="457200" rtl="0" algn="l">
              <a:spcBef>
                <a:spcPts val="5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Position: Rotary Potentiometer</a:t>
            </a:r>
            <a:endParaRPr/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SzPts val="2100"/>
              <a:buChar char="○"/>
            </a:pPr>
            <a:r>
              <a:rPr lang="en"/>
              <a:t>Rotating part attached to ball or butterfly</a:t>
            </a:r>
            <a:endParaRPr/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SzPts val="2100"/>
              <a:buChar char="○"/>
            </a:pPr>
            <a:r>
              <a:rPr lang="en"/>
              <a:t>Base fixed to valve casing</a:t>
            </a:r>
            <a:endParaRPr/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SzPts val="2100"/>
              <a:buChar char="○"/>
            </a:pPr>
            <a:r>
              <a:rPr lang="en"/>
              <a:t>Hole through valve </a:t>
            </a:r>
            <a:r>
              <a:rPr lang="en"/>
              <a:t>casing - must re-seal (Bray’s job)</a:t>
            </a:r>
            <a:endParaRPr/>
          </a:p>
        </p:txBody>
      </p:sp>
      <p:sp>
        <p:nvSpPr>
          <p:cNvPr id="146" name="Google Shape;146;p19"/>
          <p:cNvSpPr txBox="1"/>
          <p:nvPr>
            <p:ph idx="12" type="sldNum"/>
          </p:nvPr>
        </p:nvSpPr>
        <p:spPr>
          <a:xfrm>
            <a:off x="6553200" y="4767265"/>
            <a:ext cx="21336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7" name="Google Shape;147;p19"/>
          <p:cNvPicPr preferRelativeResize="0"/>
          <p:nvPr/>
        </p:nvPicPr>
        <p:blipFill rotWithShape="1">
          <a:blip r:embed="rId3">
            <a:alphaModFix/>
          </a:blip>
          <a:srcRect b="11815" l="4801" r="11844" t="30381"/>
          <a:stretch/>
        </p:blipFill>
        <p:spPr>
          <a:xfrm>
            <a:off x="2342350" y="3202550"/>
            <a:ext cx="3484450" cy="1631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28974" y="1013600"/>
            <a:ext cx="2206624" cy="201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19"/>
          <p:cNvPicPr preferRelativeResize="0"/>
          <p:nvPr/>
        </p:nvPicPr>
        <p:blipFill rotWithShape="1">
          <a:blip r:embed="rId5">
            <a:alphaModFix/>
          </a:blip>
          <a:srcRect b="9770" l="11394" r="0" t="5411"/>
          <a:stretch/>
        </p:blipFill>
        <p:spPr>
          <a:xfrm>
            <a:off x="6376200" y="3032872"/>
            <a:ext cx="1975050" cy="187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